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7" r:id="rId1"/>
  </p:sldMasterIdLst>
  <p:sldIdLst>
    <p:sldId id="261" r:id="rId2"/>
    <p:sldId id="295" r:id="rId3"/>
    <p:sldId id="282" r:id="rId4"/>
    <p:sldId id="292" r:id="rId5"/>
    <p:sldId id="284" r:id="rId6"/>
    <p:sldId id="293" r:id="rId7"/>
    <p:sldId id="285" r:id="rId8"/>
    <p:sldId id="287" r:id="rId9"/>
    <p:sldId id="263" r:id="rId10"/>
    <p:sldId id="265" r:id="rId11"/>
    <p:sldId id="301" r:id="rId12"/>
    <p:sldId id="269" r:id="rId13"/>
    <p:sldId id="270" r:id="rId14"/>
    <p:sldId id="302" r:id="rId15"/>
    <p:sldId id="268" r:id="rId16"/>
    <p:sldId id="272" r:id="rId17"/>
    <p:sldId id="273" r:id="rId18"/>
    <p:sldId id="275" r:id="rId19"/>
    <p:sldId id="300" r:id="rId20"/>
    <p:sldId id="283" r:id="rId21"/>
    <p:sldId id="286" r:id="rId22"/>
    <p:sldId id="296" r:id="rId23"/>
    <p:sldId id="278" r:id="rId24"/>
    <p:sldId id="279" r:id="rId25"/>
    <p:sldId id="280" r:id="rId26"/>
    <p:sldId id="281" r:id="rId27"/>
    <p:sldId id="291" r:id="rId28"/>
    <p:sldId id="297" r:id="rId29"/>
    <p:sldId id="294" r:id="rId30"/>
    <p:sldId id="298" r:id="rId31"/>
    <p:sldId id="299"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7" autoAdjust="0"/>
    <p:restoredTop sz="94660"/>
  </p:normalViewPr>
  <p:slideViewPr>
    <p:cSldViewPr snapToGrid="0" snapToObjects="1">
      <p:cViewPr>
        <p:scale>
          <a:sx n="103" d="100"/>
          <a:sy n="103" d="100"/>
        </p:scale>
        <p:origin x="-6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Under 70</c:v>
                </c:pt>
              </c:strCache>
            </c:strRef>
          </c:tx>
          <c:dLbls>
            <c:showLegendKey val="0"/>
            <c:showVal val="0"/>
            <c:showCatName val="0"/>
            <c:showSerName val="0"/>
            <c:showPercent val="1"/>
            <c:showBubbleSize val="0"/>
            <c:showLeaderLines val="1"/>
          </c:dLbls>
          <c:cat>
            <c:strRef>
              <c:f>Sheet1!$A$2:$A$3</c:f>
              <c:strCache>
                <c:ptCount val="2"/>
                <c:pt idx="0">
                  <c:v>Symptomatic</c:v>
                </c:pt>
                <c:pt idx="1">
                  <c:v>Screen-detected</c:v>
                </c:pt>
              </c:strCache>
            </c:strRef>
          </c:cat>
          <c:val>
            <c:numRef>
              <c:f>Sheet1!$B$2:$B$3</c:f>
              <c:numCache>
                <c:formatCode>General</c:formatCode>
                <c:ptCount val="2"/>
                <c:pt idx="0">
                  <c:v>49</c:v>
                </c:pt>
                <c:pt idx="1">
                  <c:v>51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70 or over</c:v>
                </c:pt>
              </c:strCache>
            </c:strRef>
          </c:tx>
          <c:dLbls>
            <c:showLegendKey val="0"/>
            <c:showVal val="0"/>
            <c:showCatName val="0"/>
            <c:showSerName val="0"/>
            <c:showPercent val="1"/>
            <c:showBubbleSize val="0"/>
            <c:showLeaderLines val="1"/>
          </c:dLbls>
          <c:cat>
            <c:strRef>
              <c:f>Sheet1!$A$2:$A$3</c:f>
              <c:strCache>
                <c:ptCount val="2"/>
                <c:pt idx="0">
                  <c:v>Symptomatic</c:v>
                </c:pt>
                <c:pt idx="1">
                  <c:v>Screen-detected</c:v>
                </c:pt>
              </c:strCache>
            </c:strRef>
          </c:cat>
          <c:val>
            <c:numRef>
              <c:f>Sheet1!$B$2:$B$3</c:f>
              <c:numCache>
                <c:formatCode>General</c:formatCode>
                <c:ptCount val="2"/>
                <c:pt idx="0">
                  <c:v>84</c:v>
                </c:pt>
                <c:pt idx="1">
                  <c:v>16</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Under 70</c:v>
                </c:pt>
              </c:strCache>
            </c:strRef>
          </c:tx>
          <c:invertIfNegative val="0"/>
          <c:cat>
            <c:strRef>
              <c:f>Sheet1!$A$2:$A$6</c:f>
              <c:strCache>
                <c:ptCount val="5"/>
                <c:pt idx="0">
                  <c:v>Tis</c:v>
                </c:pt>
                <c:pt idx="1">
                  <c:v>T1</c:v>
                </c:pt>
                <c:pt idx="2">
                  <c:v>T2</c:v>
                </c:pt>
                <c:pt idx="3">
                  <c:v>T3</c:v>
                </c:pt>
                <c:pt idx="4">
                  <c:v>T4</c:v>
                </c:pt>
              </c:strCache>
            </c:strRef>
          </c:cat>
          <c:val>
            <c:numRef>
              <c:f>Sheet1!$B$2:$B$6</c:f>
              <c:numCache>
                <c:formatCode>0%</c:formatCode>
                <c:ptCount val="5"/>
                <c:pt idx="0">
                  <c:v>0.16800000000000001</c:v>
                </c:pt>
                <c:pt idx="1">
                  <c:v>0.47399999999999998</c:v>
                </c:pt>
                <c:pt idx="2">
                  <c:v>0.26500000000000001</c:v>
                </c:pt>
                <c:pt idx="3">
                  <c:v>5.7000000000000002E-2</c:v>
                </c:pt>
                <c:pt idx="4">
                  <c:v>1.7999999999999999E-2</c:v>
                </c:pt>
              </c:numCache>
            </c:numRef>
          </c:val>
        </c:ser>
        <c:ser>
          <c:idx val="1"/>
          <c:order val="1"/>
          <c:tx>
            <c:strRef>
              <c:f>Sheet1!$C$1</c:f>
              <c:strCache>
                <c:ptCount val="1"/>
                <c:pt idx="0">
                  <c:v>70 and over</c:v>
                </c:pt>
              </c:strCache>
            </c:strRef>
          </c:tx>
          <c:invertIfNegative val="0"/>
          <c:cat>
            <c:strRef>
              <c:f>Sheet1!$A$2:$A$6</c:f>
              <c:strCache>
                <c:ptCount val="5"/>
                <c:pt idx="0">
                  <c:v>Tis</c:v>
                </c:pt>
                <c:pt idx="1">
                  <c:v>T1</c:v>
                </c:pt>
                <c:pt idx="2">
                  <c:v>T2</c:v>
                </c:pt>
                <c:pt idx="3">
                  <c:v>T3</c:v>
                </c:pt>
                <c:pt idx="4">
                  <c:v>T4</c:v>
                </c:pt>
              </c:strCache>
            </c:strRef>
          </c:cat>
          <c:val>
            <c:numRef>
              <c:f>Sheet1!$C$2:$C$6</c:f>
              <c:numCache>
                <c:formatCode>0%</c:formatCode>
                <c:ptCount val="5"/>
                <c:pt idx="0">
                  <c:v>7.6999999999999999E-2</c:v>
                </c:pt>
                <c:pt idx="1">
                  <c:v>0.377</c:v>
                </c:pt>
                <c:pt idx="2">
                  <c:v>0.34399999999999997</c:v>
                </c:pt>
                <c:pt idx="3">
                  <c:v>6.0999999999999999E-2</c:v>
                </c:pt>
                <c:pt idx="4">
                  <c:v>3.1E-2</c:v>
                </c:pt>
              </c:numCache>
            </c:numRef>
          </c:val>
        </c:ser>
        <c:dLbls>
          <c:showLegendKey val="0"/>
          <c:showVal val="1"/>
          <c:showCatName val="0"/>
          <c:showSerName val="0"/>
          <c:showPercent val="0"/>
          <c:showBubbleSize val="0"/>
        </c:dLbls>
        <c:gapWidth val="150"/>
        <c:overlap val="-25"/>
        <c:axId val="102217216"/>
        <c:axId val="102218752"/>
      </c:barChart>
      <c:catAx>
        <c:axId val="102217216"/>
        <c:scaling>
          <c:orientation val="minMax"/>
        </c:scaling>
        <c:delete val="0"/>
        <c:axPos val="b"/>
        <c:majorTickMark val="none"/>
        <c:minorTickMark val="none"/>
        <c:tickLblPos val="nextTo"/>
        <c:crossAx val="102218752"/>
        <c:crosses val="autoZero"/>
        <c:auto val="1"/>
        <c:lblAlgn val="ctr"/>
        <c:lblOffset val="100"/>
        <c:noMultiLvlLbl val="0"/>
      </c:catAx>
      <c:valAx>
        <c:axId val="102218752"/>
        <c:scaling>
          <c:orientation val="minMax"/>
        </c:scaling>
        <c:delete val="1"/>
        <c:axPos val="l"/>
        <c:numFmt formatCode="0%" sourceLinked="1"/>
        <c:majorTickMark val="out"/>
        <c:minorTickMark val="none"/>
        <c:tickLblPos val="nextTo"/>
        <c:crossAx val="10221721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Excellent</c:v>
                </c:pt>
              </c:strCache>
            </c:strRef>
          </c:tx>
          <c:invertIfNegative val="0"/>
          <c:cat>
            <c:strRef>
              <c:f>Sheet1!$A$2:$A$3</c:f>
              <c:strCache>
                <c:ptCount val="2"/>
                <c:pt idx="0">
                  <c:v>Under 70</c:v>
                </c:pt>
                <c:pt idx="1">
                  <c:v>70 or over</c:v>
                </c:pt>
              </c:strCache>
            </c:strRef>
          </c:cat>
          <c:val>
            <c:numRef>
              <c:f>Sheet1!$B$2:$B$3</c:f>
              <c:numCache>
                <c:formatCode>General</c:formatCode>
                <c:ptCount val="2"/>
                <c:pt idx="0">
                  <c:v>17</c:v>
                </c:pt>
                <c:pt idx="1">
                  <c:v>12</c:v>
                </c:pt>
              </c:numCache>
            </c:numRef>
          </c:val>
        </c:ser>
        <c:ser>
          <c:idx val="1"/>
          <c:order val="1"/>
          <c:tx>
            <c:strRef>
              <c:f>Sheet1!$C$1</c:f>
              <c:strCache>
                <c:ptCount val="1"/>
                <c:pt idx="0">
                  <c:v>Good</c:v>
                </c:pt>
              </c:strCache>
            </c:strRef>
          </c:tx>
          <c:invertIfNegative val="0"/>
          <c:cat>
            <c:strRef>
              <c:f>Sheet1!$A$2:$A$3</c:f>
              <c:strCache>
                <c:ptCount val="2"/>
                <c:pt idx="0">
                  <c:v>Under 70</c:v>
                </c:pt>
                <c:pt idx="1">
                  <c:v>70 or over</c:v>
                </c:pt>
              </c:strCache>
            </c:strRef>
          </c:cat>
          <c:val>
            <c:numRef>
              <c:f>Sheet1!$C$2:$C$3</c:f>
              <c:numCache>
                <c:formatCode>General</c:formatCode>
                <c:ptCount val="2"/>
                <c:pt idx="0">
                  <c:v>23</c:v>
                </c:pt>
                <c:pt idx="1">
                  <c:v>22</c:v>
                </c:pt>
              </c:numCache>
            </c:numRef>
          </c:val>
        </c:ser>
        <c:ser>
          <c:idx val="2"/>
          <c:order val="2"/>
          <c:tx>
            <c:strRef>
              <c:f>Sheet1!$D$1</c:f>
              <c:strCache>
                <c:ptCount val="1"/>
                <c:pt idx="0">
                  <c:v>Moderate</c:v>
                </c:pt>
              </c:strCache>
            </c:strRef>
          </c:tx>
          <c:invertIfNegative val="0"/>
          <c:cat>
            <c:strRef>
              <c:f>Sheet1!$A$2:$A$3</c:f>
              <c:strCache>
                <c:ptCount val="2"/>
                <c:pt idx="0">
                  <c:v>Under 70</c:v>
                </c:pt>
                <c:pt idx="1">
                  <c:v>70 or over</c:v>
                </c:pt>
              </c:strCache>
            </c:strRef>
          </c:cat>
          <c:val>
            <c:numRef>
              <c:f>Sheet1!$D$2:$D$3</c:f>
              <c:numCache>
                <c:formatCode>General</c:formatCode>
                <c:ptCount val="2"/>
                <c:pt idx="0">
                  <c:v>42</c:v>
                </c:pt>
                <c:pt idx="1">
                  <c:v>46</c:v>
                </c:pt>
              </c:numCache>
            </c:numRef>
          </c:val>
        </c:ser>
        <c:ser>
          <c:idx val="3"/>
          <c:order val="3"/>
          <c:tx>
            <c:strRef>
              <c:f>Sheet1!$E$1</c:f>
              <c:strCache>
                <c:ptCount val="1"/>
                <c:pt idx="0">
                  <c:v>Poor</c:v>
                </c:pt>
              </c:strCache>
            </c:strRef>
          </c:tx>
          <c:invertIfNegative val="0"/>
          <c:cat>
            <c:strRef>
              <c:f>Sheet1!$A$2:$A$3</c:f>
              <c:strCache>
                <c:ptCount val="2"/>
                <c:pt idx="0">
                  <c:v>Under 70</c:v>
                </c:pt>
                <c:pt idx="1">
                  <c:v>70 or over</c:v>
                </c:pt>
              </c:strCache>
            </c:strRef>
          </c:cat>
          <c:val>
            <c:numRef>
              <c:f>Sheet1!$E$2:$E$3</c:f>
              <c:numCache>
                <c:formatCode>General</c:formatCode>
                <c:ptCount val="2"/>
                <c:pt idx="0">
                  <c:v>19</c:v>
                </c:pt>
                <c:pt idx="1">
                  <c:v>20</c:v>
                </c:pt>
              </c:numCache>
            </c:numRef>
          </c:val>
        </c:ser>
        <c:dLbls>
          <c:showLegendKey val="0"/>
          <c:showVal val="0"/>
          <c:showCatName val="0"/>
          <c:showSerName val="0"/>
          <c:showPercent val="0"/>
          <c:showBubbleSize val="0"/>
        </c:dLbls>
        <c:gapWidth val="150"/>
        <c:overlap val="100"/>
        <c:axId val="102362112"/>
        <c:axId val="102630144"/>
      </c:barChart>
      <c:catAx>
        <c:axId val="102362112"/>
        <c:scaling>
          <c:orientation val="minMax"/>
        </c:scaling>
        <c:delete val="0"/>
        <c:axPos val="l"/>
        <c:majorTickMark val="out"/>
        <c:minorTickMark val="none"/>
        <c:tickLblPos val="nextTo"/>
        <c:crossAx val="102630144"/>
        <c:crosses val="autoZero"/>
        <c:auto val="1"/>
        <c:lblAlgn val="ctr"/>
        <c:lblOffset val="100"/>
        <c:noMultiLvlLbl val="0"/>
      </c:catAx>
      <c:valAx>
        <c:axId val="102630144"/>
        <c:scaling>
          <c:orientation val="minMax"/>
        </c:scaling>
        <c:delete val="0"/>
        <c:axPos val="b"/>
        <c:majorGridlines/>
        <c:numFmt formatCode="0%" sourceLinked="1"/>
        <c:majorTickMark val="out"/>
        <c:minorTickMark val="none"/>
        <c:tickLblPos val="nextTo"/>
        <c:crossAx val="1023621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Tis</c:v>
                </c:pt>
              </c:strCache>
            </c:strRef>
          </c:tx>
          <c:invertIfNegative val="0"/>
          <c:cat>
            <c:strRef>
              <c:f>Sheet1!$A$2:$A$5</c:f>
              <c:strCache>
                <c:ptCount val="4"/>
                <c:pt idx="0">
                  <c:v>&lt;70, symptomatic</c:v>
                </c:pt>
                <c:pt idx="1">
                  <c:v>&gt;=70, symptomatic</c:v>
                </c:pt>
                <c:pt idx="2">
                  <c:v>&lt;70, screened</c:v>
                </c:pt>
                <c:pt idx="3">
                  <c:v>&gt;=70, screened</c:v>
                </c:pt>
              </c:strCache>
            </c:strRef>
          </c:cat>
          <c:val>
            <c:numRef>
              <c:f>Sheet1!$B$2:$B$5</c:f>
              <c:numCache>
                <c:formatCode>0%</c:formatCode>
                <c:ptCount val="4"/>
                <c:pt idx="0">
                  <c:v>0.06</c:v>
                </c:pt>
                <c:pt idx="1">
                  <c:v>0.05</c:v>
                </c:pt>
                <c:pt idx="2">
                  <c:v>0.27</c:v>
                </c:pt>
                <c:pt idx="3">
                  <c:v>0.21</c:v>
                </c:pt>
              </c:numCache>
            </c:numRef>
          </c:val>
        </c:ser>
        <c:ser>
          <c:idx val="1"/>
          <c:order val="1"/>
          <c:tx>
            <c:strRef>
              <c:f>Sheet1!$C$1</c:f>
              <c:strCache>
                <c:ptCount val="1"/>
                <c:pt idx="0">
                  <c:v>T1</c:v>
                </c:pt>
              </c:strCache>
            </c:strRef>
          </c:tx>
          <c:invertIfNegative val="0"/>
          <c:cat>
            <c:strRef>
              <c:f>Sheet1!$A$2:$A$5</c:f>
              <c:strCache>
                <c:ptCount val="4"/>
                <c:pt idx="0">
                  <c:v>&lt;70, symptomatic</c:v>
                </c:pt>
                <c:pt idx="1">
                  <c:v>&gt;=70, symptomatic</c:v>
                </c:pt>
                <c:pt idx="2">
                  <c:v>&lt;70, screened</c:v>
                </c:pt>
                <c:pt idx="3">
                  <c:v>&gt;=70, screened</c:v>
                </c:pt>
              </c:strCache>
            </c:strRef>
          </c:cat>
          <c:val>
            <c:numRef>
              <c:f>Sheet1!$C$2:$C$5</c:f>
              <c:numCache>
                <c:formatCode>0%</c:formatCode>
                <c:ptCount val="4"/>
                <c:pt idx="0">
                  <c:v>0.37</c:v>
                </c:pt>
                <c:pt idx="1">
                  <c:v>0.33</c:v>
                </c:pt>
                <c:pt idx="2">
                  <c:v>0.57999999999999996</c:v>
                </c:pt>
                <c:pt idx="3">
                  <c:v>0.63</c:v>
                </c:pt>
              </c:numCache>
            </c:numRef>
          </c:val>
        </c:ser>
        <c:ser>
          <c:idx val="2"/>
          <c:order val="2"/>
          <c:tx>
            <c:strRef>
              <c:f>Sheet1!$D$1</c:f>
              <c:strCache>
                <c:ptCount val="1"/>
                <c:pt idx="0">
                  <c:v>T2</c:v>
                </c:pt>
              </c:strCache>
            </c:strRef>
          </c:tx>
          <c:invertIfNegative val="0"/>
          <c:cat>
            <c:strRef>
              <c:f>Sheet1!$A$2:$A$5</c:f>
              <c:strCache>
                <c:ptCount val="4"/>
                <c:pt idx="0">
                  <c:v>&lt;70, symptomatic</c:v>
                </c:pt>
                <c:pt idx="1">
                  <c:v>&gt;=70, symptomatic</c:v>
                </c:pt>
                <c:pt idx="2">
                  <c:v>&lt;70, screened</c:v>
                </c:pt>
                <c:pt idx="3">
                  <c:v>&gt;=70, screened</c:v>
                </c:pt>
              </c:strCache>
            </c:strRef>
          </c:cat>
          <c:val>
            <c:numRef>
              <c:f>Sheet1!$D$2:$D$5</c:f>
              <c:numCache>
                <c:formatCode>0%</c:formatCode>
                <c:ptCount val="4"/>
                <c:pt idx="0">
                  <c:v>0.41</c:v>
                </c:pt>
                <c:pt idx="1">
                  <c:v>0.44</c:v>
                </c:pt>
                <c:pt idx="2">
                  <c:v>0.13</c:v>
                </c:pt>
                <c:pt idx="3">
                  <c:v>0.12</c:v>
                </c:pt>
              </c:numCache>
            </c:numRef>
          </c:val>
        </c:ser>
        <c:ser>
          <c:idx val="3"/>
          <c:order val="3"/>
          <c:tx>
            <c:strRef>
              <c:f>Sheet1!$E$1</c:f>
              <c:strCache>
                <c:ptCount val="1"/>
                <c:pt idx="0">
                  <c:v>T3</c:v>
                </c:pt>
              </c:strCache>
            </c:strRef>
          </c:tx>
          <c:invertIfNegative val="0"/>
          <c:cat>
            <c:strRef>
              <c:f>Sheet1!$A$2:$A$5</c:f>
              <c:strCache>
                <c:ptCount val="4"/>
                <c:pt idx="0">
                  <c:v>&lt;70, symptomatic</c:v>
                </c:pt>
                <c:pt idx="1">
                  <c:v>&gt;=70, symptomatic</c:v>
                </c:pt>
                <c:pt idx="2">
                  <c:v>&lt;70, screened</c:v>
                </c:pt>
                <c:pt idx="3">
                  <c:v>&gt;=70, screened</c:v>
                </c:pt>
              </c:strCache>
            </c:strRef>
          </c:cat>
          <c:val>
            <c:numRef>
              <c:f>Sheet1!$E$2:$E$5</c:f>
              <c:numCache>
                <c:formatCode>0%</c:formatCode>
                <c:ptCount val="4"/>
                <c:pt idx="0">
                  <c:v>0.1</c:v>
                </c:pt>
                <c:pt idx="1">
                  <c:v>0.08</c:v>
                </c:pt>
                <c:pt idx="2">
                  <c:v>0.02</c:v>
                </c:pt>
                <c:pt idx="3">
                  <c:v>0.01</c:v>
                </c:pt>
              </c:numCache>
            </c:numRef>
          </c:val>
        </c:ser>
        <c:ser>
          <c:idx val="4"/>
          <c:order val="4"/>
          <c:tx>
            <c:strRef>
              <c:f>Sheet1!$F$1</c:f>
              <c:strCache>
                <c:ptCount val="1"/>
                <c:pt idx="0">
                  <c:v>T4</c:v>
                </c:pt>
              </c:strCache>
            </c:strRef>
          </c:tx>
          <c:invertIfNegative val="0"/>
          <c:cat>
            <c:strRef>
              <c:f>Sheet1!$A$2:$A$5</c:f>
              <c:strCache>
                <c:ptCount val="4"/>
                <c:pt idx="0">
                  <c:v>&lt;70, symptomatic</c:v>
                </c:pt>
                <c:pt idx="1">
                  <c:v>&gt;=70, symptomatic</c:v>
                </c:pt>
                <c:pt idx="2">
                  <c:v>&lt;70, screened</c:v>
                </c:pt>
                <c:pt idx="3">
                  <c:v>&gt;=70, screened</c:v>
                </c:pt>
              </c:strCache>
            </c:strRef>
          </c:cat>
          <c:val>
            <c:numRef>
              <c:f>Sheet1!$F$2:$F$5</c:f>
              <c:numCache>
                <c:formatCode>0%</c:formatCode>
                <c:ptCount val="4"/>
                <c:pt idx="0">
                  <c:v>0.04</c:v>
                </c:pt>
                <c:pt idx="1">
                  <c:v>0.04</c:v>
                </c:pt>
                <c:pt idx="2">
                  <c:v>0</c:v>
                </c:pt>
                <c:pt idx="3">
                  <c:v>0</c:v>
                </c:pt>
              </c:numCache>
            </c:numRef>
          </c:val>
        </c:ser>
        <c:dLbls>
          <c:showLegendKey val="0"/>
          <c:showVal val="0"/>
          <c:showCatName val="0"/>
          <c:showSerName val="0"/>
          <c:showPercent val="0"/>
          <c:showBubbleSize val="0"/>
        </c:dLbls>
        <c:gapWidth val="150"/>
        <c:overlap val="100"/>
        <c:axId val="102802944"/>
        <c:axId val="102804480"/>
      </c:barChart>
      <c:catAx>
        <c:axId val="102802944"/>
        <c:scaling>
          <c:orientation val="minMax"/>
        </c:scaling>
        <c:delete val="0"/>
        <c:axPos val="l"/>
        <c:majorTickMark val="out"/>
        <c:minorTickMark val="none"/>
        <c:tickLblPos val="nextTo"/>
        <c:crossAx val="102804480"/>
        <c:crosses val="autoZero"/>
        <c:auto val="1"/>
        <c:lblAlgn val="ctr"/>
        <c:lblOffset val="100"/>
        <c:noMultiLvlLbl val="0"/>
      </c:catAx>
      <c:valAx>
        <c:axId val="102804480"/>
        <c:scaling>
          <c:orientation val="minMax"/>
        </c:scaling>
        <c:delete val="0"/>
        <c:axPos val="b"/>
        <c:majorGridlines/>
        <c:numFmt formatCode="0%" sourceLinked="1"/>
        <c:majorTickMark val="out"/>
        <c:minorTickMark val="none"/>
        <c:tickLblPos val="nextTo"/>
        <c:crossAx val="1028029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Node positive</c:v>
                </c:pt>
              </c:strCache>
            </c:strRef>
          </c:tx>
          <c:invertIfNegative val="0"/>
          <c:cat>
            <c:strRef>
              <c:f>Sheet1!$A$2:$A$5</c:f>
              <c:strCache>
                <c:ptCount val="4"/>
                <c:pt idx="0">
                  <c:v>&lt;70, screened</c:v>
                </c:pt>
                <c:pt idx="1">
                  <c:v>&gt;=70, screened</c:v>
                </c:pt>
                <c:pt idx="2">
                  <c:v>&lt;70, symptomatic</c:v>
                </c:pt>
                <c:pt idx="3">
                  <c:v>&gt;=70, symptomatic</c:v>
                </c:pt>
              </c:strCache>
            </c:strRef>
          </c:cat>
          <c:val>
            <c:numRef>
              <c:f>Sheet1!$B$2:$B$5</c:f>
              <c:numCache>
                <c:formatCode>0%</c:formatCode>
                <c:ptCount val="4"/>
                <c:pt idx="0">
                  <c:v>0.17499999999999999</c:v>
                </c:pt>
                <c:pt idx="1">
                  <c:v>0.158</c:v>
                </c:pt>
                <c:pt idx="2">
                  <c:v>0.46300000000000002</c:v>
                </c:pt>
                <c:pt idx="3">
                  <c:v>0.373</c:v>
                </c:pt>
              </c:numCache>
            </c:numRef>
          </c:val>
        </c:ser>
        <c:dLbls>
          <c:showLegendKey val="0"/>
          <c:showVal val="0"/>
          <c:showCatName val="0"/>
          <c:showSerName val="0"/>
          <c:showPercent val="0"/>
          <c:showBubbleSize val="0"/>
        </c:dLbls>
        <c:gapWidth val="150"/>
        <c:axId val="102894976"/>
        <c:axId val="102896768"/>
      </c:barChart>
      <c:catAx>
        <c:axId val="102894976"/>
        <c:scaling>
          <c:orientation val="minMax"/>
        </c:scaling>
        <c:delete val="0"/>
        <c:axPos val="b"/>
        <c:majorTickMark val="out"/>
        <c:minorTickMark val="none"/>
        <c:tickLblPos val="nextTo"/>
        <c:crossAx val="102896768"/>
        <c:crosses val="autoZero"/>
        <c:auto val="1"/>
        <c:lblAlgn val="ctr"/>
        <c:lblOffset val="100"/>
        <c:noMultiLvlLbl val="0"/>
      </c:catAx>
      <c:valAx>
        <c:axId val="102896768"/>
        <c:scaling>
          <c:orientation val="minMax"/>
        </c:scaling>
        <c:delete val="0"/>
        <c:axPos val="l"/>
        <c:majorGridlines/>
        <c:numFmt formatCode="0%" sourceLinked="1"/>
        <c:majorTickMark val="out"/>
        <c:minorTickMark val="none"/>
        <c:tickLblPos val="nextTo"/>
        <c:crossAx val="10289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Metastasis</c:v>
                </c:pt>
              </c:strCache>
            </c:strRef>
          </c:tx>
          <c:invertIfNegative val="0"/>
          <c:cat>
            <c:strRef>
              <c:f>Sheet1!$A$2:$A$5</c:f>
              <c:strCache>
                <c:ptCount val="4"/>
                <c:pt idx="0">
                  <c:v>&lt;70, screened</c:v>
                </c:pt>
                <c:pt idx="1">
                  <c:v>&gt;=70, screened</c:v>
                </c:pt>
                <c:pt idx="2">
                  <c:v>&lt;70, symptomatic</c:v>
                </c:pt>
                <c:pt idx="3">
                  <c:v>&gt;=70, symptomatic</c:v>
                </c:pt>
              </c:strCache>
            </c:strRef>
          </c:cat>
          <c:val>
            <c:numRef>
              <c:f>Sheet1!$B$2:$B$5</c:f>
              <c:numCache>
                <c:formatCode>0.0%</c:formatCode>
                <c:ptCount val="4"/>
                <c:pt idx="0">
                  <c:v>6.0000000000000001E-3</c:v>
                </c:pt>
                <c:pt idx="1">
                  <c:v>0.04</c:v>
                </c:pt>
                <c:pt idx="2">
                  <c:v>5.8000000000000003E-2</c:v>
                </c:pt>
                <c:pt idx="3">
                  <c:v>5.7000000000000002E-2</c:v>
                </c:pt>
              </c:numCache>
            </c:numRef>
          </c:val>
        </c:ser>
        <c:dLbls>
          <c:showLegendKey val="0"/>
          <c:showVal val="0"/>
          <c:showCatName val="0"/>
          <c:showSerName val="0"/>
          <c:showPercent val="0"/>
          <c:showBubbleSize val="0"/>
        </c:dLbls>
        <c:gapWidth val="150"/>
        <c:axId val="75973760"/>
        <c:axId val="75975296"/>
      </c:barChart>
      <c:catAx>
        <c:axId val="75973760"/>
        <c:scaling>
          <c:orientation val="minMax"/>
        </c:scaling>
        <c:delete val="0"/>
        <c:axPos val="b"/>
        <c:majorTickMark val="out"/>
        <c:minorTickMark val="none"/>
        <c:tickLblPos val="nextTo"/>
        <c:txPr>
          <a:bodyPr/>
          <a:lstStyle/>
          <a:p>
            <a:pPr>
              <a:defRPr>
                <a:solidFill>
                  <a:schemeClr val="tx1"/>
                </a:solidFill>
              </a:defRPr>
            </a:pPr>
            <a:endParaRPr lang="en-US"/>
          </a:p>
        </c:txPr>
        <c:crossAx val="75975296"/>
        <c:crosses val="autoZero"/>
        <c:auto val="1"/>
        <c:lblAlgn val="ctr"/>
        <c:lblOffset val="100"/>
        <c:noMultiLvlLbl val="0"/>
      </c:catAx>
      <c:valAx>
        <c:axId val="75975296"/>
        <c:scaling>
          <c:orientation val="minMax"/>
        </c:scaling>
        <c:delete val="0"/>
        <c:axPos val="l"/>
        <c:majorGridlines/>
        <c:numFmt formatCode="0.0%" sourceLinked="1"/>
        <c:majorTickMark val="out"/>
        <c:minorTickMark val="none"/>
        <c:tickLblPos val="nextTo"/>
        <c:txPr>
          <a:bodyPr/>
          <a:lstStyle/>
          <a:p>
            <a:pPr>
              <a:defRPr>
                <a:solidFill>
                  <a:schemeClr val="tx1"/>
                </a:solidFill>
              </a:defRPr>
            </a:pPr>
            <a:endParaRPr lang="en-US"/>
          </a:p>
        </c:txPr>
        <c:crossAx val="759737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Death</c:v>
                </c:pt>
              </c:strCache>
            </c:strRef>
          </c:tx>
          <c:invertIfNegative val="0"/>
          <c:cat>
            <c:strRef>
              <c:f>Sheet1!$A$2:$A$5</c:f>
              <c:strCache>
                <c:ptCount val="4"/>
                <c:pt idx="0">
                  <c:v>&lt;70, screened</c:v>
                </c:pt>
                <c:pt idx="1">
                  <c:v>&gt;=70, screened</c:v>
                </c:pt>
                <c:pt idx="2">
                  <c:v>&lt;70, symptomatic</c:v>
                </c:pt>
                <c:pt idx="3">
                  <c:v>&gt;=70, symptomatic</c:v>
                </c:pt>
              </c:strCache>
            </c:strRef>
          </c:cat>
          <c:val>
            <c:numRef>
              <c:f>Sheet1!$B$2:$B$5</c:f>
              <c:numCache>
                <c:formatCode>0%</c:formatCode>
                <c:ptCount val="4"/>
                <c:pt idx="0">
                  <c:v>2.7E-2</c:v>
                </c:pt>
                <c:pt idx="1">
                  <c:v>6.8000000000000005E-2</c:v>
                </c:pt>
                <c:pt idx="2">
                  <c:v>0.157</c:v>
                </c:pt>
                <c:pt idx="3">
                  <c:v>0.16500000000000001</c:v>
                </c:pt>
              </c:numCache>
            </c:numRef>
          </c:val>
        </c:ser>
        <c:dLbls>
          <c:showLegendKey val="0"/>
          <c:showVal val="0"/>
          <c:showCatName val="0"/>
          <c:showSerName val="0"/>
          <c:showPercent val="0"/>
          <c:showBubbleSize val="0"/>
        </c:dLbls>
        <c:gapWidth val="150"/>
        <c:axId val="76077696"/>
        <c:axId val="76083584"/>
      </c:barChart>
      <c:catAx>
        <c:axId val="76077696"/>
        <c:scaling>
          <c:orientation val="minMax"/>
        </c:scaling>
        <c:delete val="0"/>
        <c:axPos val="b"/>
        <c:majorTickMark val="out"/>
        <c:minorTickMark val="none"/>
        <c:tickLblPos val="nextTo"/>
        <c:crossAx val="76083584"/>
        <c:crosses val="autoZero"/>
        <c:auto val="1"/>
        <c:lblAlgn val="ctr"/>
        <c:lblOffset val="100"/>
        <c:noMultiLvlLbl val="0"/>
      </c:catAx>
      <c:valAx>
        <c:axId val="76083584"/>
        <c:scaling>
          <c:orientation val="minMax"/>
        </c:scaling>
        <c:delete val="0"/>
        <c:axPos val="l"/>
        <c:majorGridlines/>
        <c:numFmt formatCode="0%" sourceLinked="1"/>
        <c:majorTickMark val="out"/>
        <c:minorTickMark val="none"/>
        <c:tickLblPos val="nextTo"/>
        <c:crossAx val="760776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8BA0AAA-3524-5840-A01B-7A96536F1B87}"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8BA0AAA-3524-5840-A01B-7A96536F1B87}"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8BA0AAA-3524-5840-A01B-7A96536F1B87}"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0053A-D2E7-0C40-9E68-274432CE8771}"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BA0AAA-3524-5840-A01B-7A96536F1B87}"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BA0AAA-3524-5840-A01B-7A96536F1B87}"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BA0AAA-3524-5840-A01B-7A96536F1B87}"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BA0AAA-3524-5840-A01B-7A96536F1B87}"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0053A-D2E7-0C40-9E68-274432CE8771}"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BA0AAA-3524-5840-A01B-7A96536F1B87}"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BA0AAA-3524-5840-A01B-7A96536F1B87}"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0053A-D2E7-0C40-9E68-274432CE8771}"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BA0AAA-3524-5840-A01B-7A96536F1B87}"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A0AAA-3524-5840-A01B-7A96536F1B87}"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A0AAA-3524-5840-A01B-7A96536F1B87}"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0053A-D2E7-0C40-9E68-274432CE87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8BA0AAA-3524-5840-A01B-7A96536F1B87}" type="datetimeFigureOut">
              <a:rPr lang="en-US" smtClean="0"/>
              <a:t>5/13/2015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3F40053A-D2E7-0C40-9E68-274432CE877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Breast Cancer Screening </a:t>
            </a:r>
            <a:br>
              <a:rPr lang="en-US" dirty="0" smtClean="0"/>
            </a:br>
            <a:r>
              <a:rPr lang="en-US" dirty="0" smtClean="0"/>
              <a:t>Beyond 70 Years Old</a:t>
            </a:r>
            <a:endParaRPr lang="en-US" dirty="0"/>
          </a:p>
        </p:txBody>
      </p:sp>
      <p:sp>
        <p:nvSpPr>
          <p:cNvPr id="3" name="Subtitle 2"/>
          <p:cNvSpPr>
            <a:spLocks noGrp="1"/>
          </p:cNvSpPr>
          <p:nvPr>
            <p:ph type="subTitle" idx="1"/>
          </p:nvPr>
        </p:nvSpPr>
        <p:spPr>
          <a:xfrm>
            <a:off x="685800" y="3791712"/>
            <a:ext cx="7772400" cy="877824"/>
          </a:xfrm>
        </p:spPr>
        <p:txBody>
          <a:bodyPr>
            <a:normAutofit fontScale="92500" lnSpcReduction="20000"/>
          </a:bodyPr>
          <a:lstStyle/>
          <a:p>
            <a:r>
              <a:rPr lang="en-US" dirty="0" smtClean="0"/>
              <a:t>Henry Kwok</a:t>
            </a:r>
          </a:p>
          <a:p>
            <a:r>
              <a:rPr lang="en-US" dirty="0" smtClean="0"/>
              <a:t>Breast Imaging Fellow</a:t>
            </a:r>
          </a:p>
          <a:p>
            <a:r>
              <a:rPr lang="en-US" dirty="0" err="1" smtClean="0"/>
              <a:t>BreastScreen</a:t>
            </a:r>
            <a:r>
              <a:rPr lang="en-US" dirty="0" smtClean="0"/>
              <a:t> </a:t>
            </a:r>
            <a:r>
              <a:rPr lang="en-US" dirty="0" err="1" smtClean="0"/>
              <a:t>Aotearoa</a:t>
            </a:r>
            <a:r>
              <a:rPr lang="en-US" dirty="0" smtClean="0"/>
              <a:t> Counties </a:t>
            </a:r>
            <a:r>
              <a:rPr lang="en-US" dirty="0" err="1" smtClean="0"/>
              <a:t>Manukau</a:t>
            </a:r>
            <a:endParaRPr lang="en-US" dirty="0"/>
          </a:p>
        </p:txBody>
      </p:sp>
    </p:spTree>
    <p:extLst>
      <p:ext uri="{BB962C8B-B14F-4D97-AF65-F5344CB8AC3E}">
        <p14:creationId xmlns:p14="http://schemas.microsoft.com/office/powerpoint/2010/main" val="103026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Cancer Presentation</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646973031"/>
              </p:ext>
            </p:extLst>
          </p:nvPr>
        </p:nvGraphicFramePr>
        <p:xfrm>
          <a:off x="685800" y="1760538"/>
          <a:ext cx="3611563" cy="4365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609920265"/>
              </p:ext>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351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Cancer Histology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035255"/>
              </p:ext>
            </p:extLst>
          </p:nvPr>
        </p:nvGraphicFramePr>
        <p:xfrm>
          <a:off x="685800" y="1868488"/>
          <a:ext cx="7770820" cy="2966720"/>
        </p:xfrm>
        <a:graphic>
          <a:graphicData uri="http://schemas.openxmlformats.org/drawingml/2006/table">
            <a:tbl>
              <a:tblPr firstRow="1" bandRow="1">
                <a:tableStyleId>{5C22544A-7EE6-4342-B048-85BDC9FD1C3A}</a:tableStyleId>
              </a:tblPr>
              <a:tblGrid>
                <a:gridCol w="1942705"/>
                <a:gridCol w="1942705"/>
                <a:gridCol w="1942705"/>
                <a:gridCol w="1942705"/>
              </a:tblGrid>
              <a:tr h="370840">
                <a:tc>
                  <a:txBody>
                    <a:bodyPr/>
                    <a:lstStyle/>
                    <a:p>
                      <a:endParaRPr lang="en-US" dirty="0"/>
                    </a:p>
                  </a:txBody>
                  <a:tcPr marL="86340" marR="86340"/>
                </a:tc>
                <a:tc>
                  <a:txBody>
                    <a:bodyPr/>
                    <a:lstStyle/>
                    <a:p>
                      <a:r>
                        <a:rPr lang="en-US" dirty="0" smtClean="0"/>
                        <a:t>Overall</a:t>
                      </a:r>
                      <a:endParaRPr lang="en-US" dirty="0"/>
                    </a:p>
                  </a:txBody>
                  <a:tcPr marL="86340" marR="86340"/>
                </a:tc>
                <a:tc>
                  <a:txBody>
                    <a:bodyPr/>
                    <a:lstStyle/>
                    <a:p>
                      <a:r>
                        <a:rPr lang="en-US" dirty="0" smtClean="0"/>
                        <a:t>Under 70</a:t>
                      </a:r>
                      <a:endParaRPr lang="en-US" dirty="0"/>
                    </a:p>
                  </a:txBody>
                  <a:tcPr marL="86340" marR="86340"/>
                </a:tc>
                <a:tc>
                  <a:txBody>
                    <a:bodyPr/>
                    <a:lstStyle/>
                    <a:p>
                      <a:r>
                        <a:rPr lang="en-US" dirty="0" smtClean="0"/>
                        <a:t>70 and over</a:t>
                      </a:r>
                      <a:endParaRPr lang="en-US" dirty="0"/>
                    </a:p>
                  </a:txBody>
                  <a:tcPr marL="86340" marR="86340"/>
                </a:tc>
              </a:tr>
              <a:tr h="370840">
                <a:tc>
                  <a:txBody>
                    <a:bodyPr/>
                    <a:lstStyle/>
                    <a:p>
                      <a:pPr marL="0" indent="0">
                        <a:buFontTx/>
                        <a:buNone/>
                      </a:pPr>
                      <a:r>
                        <a:rPr lang="en-US" dirty="0" smtClean="0"/>
                        <a:t>IDC NOS</a:t>
                      </a:r>
                      <a:endParaRPr lang="en-US" dirty="0"/>
                    </a:p>
                  </a:txBody>
                  <a:tcPr marL="86340" marR="86340"/>
                </a:tc>
                <a:tc>
                  <a:txBody>
                    <a:bodyPr/>
                    <a:lstStyle/>
                    <a:p>
                      <a:r>
                        <a:rPr lang="en-US" dirty="0" smtClean="0"/>
                        <a:t>68.1%</a:t>
                      </a:r>
                      <a:endParaRPr lang="en-US" dirty="0"/>
                    </a:p>
                  </a:txBody>
                  <a:tcPr marL="86340" marR="86340"/>
                </a:tc>
                <a:tc>
                  <a:txBody>
                    <a:bodyPr/>
                    <a:lstStyle/>
                    <a:p>
                      <a:r>
                        <a:rPr lang="en-US" b="0" i="0" dirty="0" smtClean="0"/>
                        <a:t>68.1%</a:t>
                      </a:r>
                      <a:endParaRPr lang="en-US" b="0" i="0" dirty="0"/>
                    </a:p>
                  </a:txBody>
                  <a:tcPr marL="86340" marR="86340"/>
                </a:tc>
                <a:tc>
                  <a:txBody>
                    <a:bodyPr/>
                    <a:lstStyle/>
                    <a:p>
                      <a:r>
                        <a:rPr lang="en-US" b="0" i="0" dirty="0" smtClean="0"/>
                        <a:t>67.9%</a:t>
                      </a:r>
                      <a:endParaRPr lang="en-US" b="0" i="0" dirty="0"/>
                    </a:p>
                  </a:txBody>
                  <a:tcPr marL="86340" marR="86340"/>
                </a:tc>
              </a:tr>
              <a:tr h="370840">
                <a:tc>
                  <a:txBody>
                    <a:bodyPr/>
                    <a:lstStyle/>
                    <a:p>
                      <a:pPr marL="0" indent="0">
                        <a:buFontTx/>
                        <a:buNone/>
                      </a:pPr>
                      <a:r>
                        <a:rPr lang="en-US" dirty="0" smtClean="0"/>
                        <a:t>DCIS</a:t>
                      </a:r>
                      <a:endParaRPr lang="en-US" dirty="0"/>
                    </a:p>
                  </a:txBody>
                  <a:tcPr marL="86340" marR="86340"/>
                </a:tc>
                <a:tc>
                  <a:txBody>
                    <a:bodyPr/>
                    <a:lstStyle/>
                    <a:p>
                      <a:r>
                        <a:rPr lang="en-US" dirty="0" smtClean="0"/>
                        <a:t>15.2%</a:t>
                      </a:r>
                      <a:endParaRPr lang="en-US" dirty="0"/>
                    </a:p>
                  </a:txBody>
                  <a:tcPr marL="86340" marR="86340"/>
                </a:tc>
                <a:tc>
                  <a:txBody>
                    <a:bodyPr/>
                    <a:lstStyle/>
                    <a:p>
                      <a:r>
                        <a:rPr lang="en-US" b="1" i="1" dirty="0" smtClean="0"/>
                        <a:t>16.8%</a:t>
                      </a:r>
                      <a:endParaRPr lang="en-US" b="1" i="1" dirty="0"/>
                    </a:p>
                  </a:txBody>
                  <a:tcPr marL="86340" marR="86340">
                    <a:solidFill>
                      <a:srgbClr val="FFFF00"/>
                    </a:solidFill>
                  </a:tcPr>
                </a:tc>
                <a:tc>
                  <a:txBody>
                    <a:bodyPr/>
                    <a:lstStyle/>
                    <a:p>
                      <a:r>
                        <a:rPr lang="en-US" b="1" i="1" dirty="0" smtClean="0"/>
                        <a:t>7.6%</a:t>
                      </a:r>
                      <a:endParaRPr lang="en-US" b="1" i="1" dirty="0"/>
                    </a:p>
                  </a:txBody>
                  <a:tcPr marL="86340" marR="86340">
                    <a:solidFill>
                      <a:srgbClr val="FFFF00"/>
                    </a:solidFill>
                  </a:tcPr>
                </a:tc>
              </a:tr>
              <a:tr h="370840">
                <a:tc>
                  <a:txBody>
                    <a:bodyPr/>
                    <a:lstStyle/>
                    <a:p>
                      <a:pPr marL="0" indent="0">
                        <a:buFontTx/>
                        <a:buNone/>
                      </a:pPr>
                      <a:r>
                        <a:rPr lang="en-US" dirty="0" smtClean="0"/>
                        <a:t>Lobular</a:t>
                      </a:r>
                      <a:endParaRPr lang="en-US" dirty="0"/>
                    </a:p>
                  </a:txBody>
                  <a:tcPr marL="86340" marR="86340"/>
                </a:tc>
                <a:tc>
                  <a:txBody>
                    <a:bodyPr/>
                    <a:lstStyle/>
                    <a:p>
                      <a:r>
                        <a:rPr lang="en-US" dirty="0" smtClean="0"/>
                        <a:t>9.7%</a:t>
                      </a:r>
                      <a:endParaRPr lang="en-US" dirty="0"/>
                    </a:p>
                  </a:txBody>
                  <a:tcPr marL="86340" marR="86340"/>
                </a:tc>
                <a:tc>
                  <a:txBody>
                    <a:bodyPr/>
                    <a:lstStyle/>
                    <a:p>
                      <a:r>
                        <a:rPr lang="en-US" dirty="0" smtClean="0"/>
                        <a:t>8.9%</a:t>
                      </a:r>
                      <a:endParaRPr lang="en-US" dirty="0"/>
                    </a:p>
                  </a:txBody>
                  <a:tcPr marL="86340" marR="86340"/>
                </a:tc>
                <a:tc>
                  <a:txBody>
                    <a:bodyPr/>
                    <a:lstStyle/>
                    <a:p>
                      <a:r>
                        <a:rPr lang="en-US" dirty="0" smtClean="0"/>
                        <a:t>13.8%</a:t>
                      </a:r>
                      <a:endParaRPr lang="en-US" dirty="0"/>
                    </a:p>
                  </a:txBody>
                  <a:tcPr marL="86340" marR="86340"/>
                </a:tc>
              </a:tr>
              <a:tr h="370840">
                <a:tc>
                  <a:txBody>
                    <a:bodyPr/>
                    <a:lstStyle/>
                    <a:p>
                      <a:pPr marL="0" indent="0">
                        <a:buFontTx/>
                        <a:buNone/>
                      </a:pPr>
                      <a:r>
                        <a:rPr lang="en-US" dirty="0" smtClean="0"/>
                        <a:t>Tubular</a:t>
                      </a:r>
                      <a:endParaRPr lang="en-US" dirty="0"/>
                    </a:p>
                  </a:txBody>
                  <a:tcPr marL="86340" marR="86340"/>
                </a:tc>
                <a:tc>
                  <a:txBody>
                    <a:bodyPr/>
                    <a:lstStyle/>
                    <a:p>
                      <a:r>
                        <a:rPr lang="en-US" dirty="0" smtClean="0"/>
                        <a:t>1.6%</a:t>
                      </a:r>
                      <a:endParaRPr lang="en-US" dirty="0"/>
                    </a:p>
                  </a:txBody>
                  <a:tcPr marL="86340" marR="86340"/>
                </a:tc>
                <a:tc>
                  <a:txBody>
                    <a:bodyPr/>
                    <a:lstStyle/>
                    <a:p>
                      <a:r>
                        <a:rPr lang="en-US" dirty="0" smtClean="0"/>
                        <a:t>1.7%</a:t>
                      </a:r>
                      <a:endParaRPr lang="en-US" dirty="0"/>
                    </a:p>
                  </a:txBody>
                  <a:tcPr marL="86340" marR="86340"/>
                </a:tc>
                <a:tc>
                  <a:txBody>
                    <a:bodyPr/>
                    <a:lstStyle/>
                    <a:p>
                      <a:r>
                        <a:rPr lang="en-US" dirty="0" smtClean="0"/>
                        <a:t>1.3%</a:t>
                      </a:r>
                      <a:endParaRPr lang="en-US" dirty="0"/>
                    </a:p>
                  </a:txBody>
                  <a:tcPr marL="86340" marR="86340"/>
                </a:tc>
              </a:tr>
              <a:tr h="370840">
                <a:tc>
                  <a:txBody>
                    <a:bodyPr/>
                    <a:lstStyle/>
                    <a:p>
                      <a:pPr marL="0" indent="0">
                        <a:buFontTx/>
                        <a:buNone/>
                      </a:pPr>
                      <a:r>
                        <a:rPr lang="en-US" dirty="0" smtClean="0"/>
                        <a:t>Mucinous</a:t>
                      </a:r>
                      <a:endParaRPr lang="en-US" dirty="0"/>
                    </a:p>
                  </a:txBody>
                  <a:tcPr marL="86340" marR="86340"/>
                </a:tc>
                <a:tc>
                  <a:txBody>
                    <a:bodyPr/>
                    <a:lstStyle/>
                    <a:p>
                      <a:r>
                        <a:rPr lang="en-US" dirty="0" smtClean="0"/>
                        <a:t>1.7%</a:t>
                      </a:r>
                      <a:endParaRPr lang="en-US" dirty="0"/>
                    </a:p>
                  </a:txBody>
                  <a:tcPr marL="86340" marR="86340"/>
                </a:tc>
                <a:tc>
                  <a:txBody>
                    <a:bodyPr/>
                    <a:lstStyle/>
                    <a:p>
                      <a:r>
                        <a:rPr lang="en-US" dirty="0" smtClean="0"/>
                        <a:t>1.3%</a:t>
                      </a:r>
                      <a:endParaRPr lang="en-US" dirty="0"/>
                    </a:p>
                  </a:txBody>
                  <a:tcPr marL="86340" marR="86340"/>
                </a:tc>
                <a:tc>
                  <a:txBody>
                    <a:bodyPr/>
                    <a:lstStyle/>
                    <a:p>
                      <a:r>
                        <a:rPr lang="en-US" dirty="0" smtClean="0"/>
                        <a:t>3.8%</a:t>
                      </a:r>
                      <a:endParaRPr lang="en-US" dirty="0"/>
                    </a:p>
                  </a:txBody>
                  <a:tcPr marL="86340" marR="86340"/>
                </a:tc>
              </a:tr>
              <a:tr h="370840">
                <a:tc>
                  <a:txBody>
                    <a:bodyPr/>
                    <a:lstStyle/>
                    <a:p>
                      <a:pPr marL="0" indent="0">
                        <a:buFontTx/>
                        <a:buNone/>
                      </a:pPr>
                      <a:r>
                        <a:rPr lang="en-US" dirty="0" smtClean="0"/>
                        <a:t>Papillary</a:t>
                      </a:r>
                      <a:endParaRPr lang="en-US" dirty="0"/>
                    </a:p>
                  </a:txBody>
                  <a:tcPr marL="86340" marR="86340"/>
                </a:tc>
                <a:tc>
                  <a:txBody>
                    <a:bodyPr/>
                    <a:lstStyle/>
                    <a:p>
                      <a:r>
                        <a:rPr lang="en-US" dirty="0" smtClean="0"/>
                        <a:t>0.4%</a:t>
                      </a:r>
                      <a:endParaRPr lang="en-US" dirty="0"/>
                    </a:p>
                  </a:txBody>
                  <a:tcPr marL="86340" marR="86340"/>
                </a:tc>
                <a:tc>
                  <a:txBody>
                    <a:bodyPr/>
                    <a:lstStyle/>
                    <a:p>
                      <a:r>
                        <a:rPr lang="en-US" dirty="0" smtClean="0"/>
                        <a:t>0.3%</a:t>
                      </a:r>
                      <a:endParaRPr lang="en-US" dirty="0"/>
                    </a:p>
                  </a:txBody>
                  <a:tcPr marL="86340" marR="86340"/>
                </a:tc>
                <a:tc>
                  <a:txBody>
                    <a:bodyPr/>
                    <a:lstStyle/>
                    <a:p>
                      <a:r>
                        <a:rPr lang="en-US" dirty="0" smtClean="0"/>
                        <a:t>1.0%</a:t>
                      </a:r>
                      <a:endParaRPr lang="en-US" dirty="0"/>
                    </a:p>
                  </a:txBody>
                  <a:tcPr marL="86340" marR="86340"/>
                </a:tc>
              </a:tr>
              <a:tr h="370840">
                <a:tc>
                  <a:txBody>
                    <a:bodyPr/>
                    <a:lstStyle/>
                    <a:p>
                      <a:pPr marL="0" indent="0">
                        <a:buFontTx/>
                        <a:buNone/>
                      </a:pPr>
                      <a:r>
                        <a:rPr lang="en-US" dirty="0" smtClean="0"/>
                        <a:t>Medullary</a:t>
                      </a:r>
                      <a:endParaRPr lang="en-US" dirty="0"/>
                    </a:p>
                  </a:txBody>
                  <a:tcPr marL="86340" marR="86340"/>
                </a:tc>
                <a:tc>
                  <a:txBody>
                    <a:bodyPr/>
                    <a:lstStyle/>
                    <a:p>
                      <a:r>
                        <a:rPr lang="en-US" dirty="0" smtClean="0"/>
                        <a:t>0.3%</a:t>
                      </a:r>
                      <a:endParaRPr lang="en-US" dirty="0"/>
                    </a:p>
                  </a:txBody>
                  <a:tcPr marL="86340" marR="86340"/>
                </a:tc>
                <a:tc>
                  <a:txBody>
                    <a:bodyPr/>
                    <a:lstStyle/>
                    <a:p>
                      <a:r>
                        <a:rPr lang="en-US" dirty="0" smtClean="0"/>
                        <a:t>0.3%</a:t>
                      </a:r>
                      <a:endParaRPr lang="en-US" dirty="0"/>
                    </a:p>
                  </a:txBody>
                  <a:tcPr marL="86340" marR="86340"/>
                </a:tc>
                <a:tc>
                  <a:txBody>
                    <a:bodyPr/>
                    <a:lstStyle/>
                    <a:p>
                      <a:r>
                        <a:rPr lang="en-US" dirty="0" smtClean="0"/>
                        <a:t>0.2%</a:t>
                      </a:r>
                      <a:endParaRPr lang="en-US" dirty="0"/>
                    </a:p>
                  </a:txBody>
                  <a:tcPr marL="86340" marR="86340"/>
                </a:tc>
              </a:tr>
            </a:tbl>
          </a:graphicData>
        </a:graphic>
      </p:graphicFrame>
    </p:spTree>
    <p:extLst>
      <p:ext uri="{BB962C8B-B14F-4D97-AF65-F5344CB8AC3E}">
        <p14:creationId xmlns:p14="http://schemas.microsoft.com/office/powerpoint/2010/main" val="404933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T-Stage at Diagnosis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9781828"/>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4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Nodal and Metastasis Status at Diagnosis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8909210"/>
              </p:ext>
            </p:extLst>
          </p:nvPr>
        </p:nvGraphicFramePr>
        <p:xfrm>
          <a:off x="685800" y="1868488"/>
          <a:ext cx="7770820" cy="3337560"/>
        </p:xfrm>
        <a:graphic>
          <a:graphicData uri="http://schemas.openxmlformats.org/drawingml/2006/table">
            <a:tbl>
              <a:tblPr firstRow="1" bandRow="1">
                <a:tableStyleId>{5C22544A-7EE6-4342-B048-85BDC9FD1C3A}</a:tableStyleId>
              </a:tblPr>
              <a:tblGrid>
                <a:gridCol w="1942705"/>
                <a:gridCol w="1942705"/>
                <a:gridCol w="1942705"/>
                <a:gridCol w="1942705"/>
              </a:tblGrid>
              <a:tr h="370840">
                <a:tc>
                  <a:txBody>
                    <a:bodyPr/>
                    <a:lstStyle/>
                    <a:p>
                      <a:endParaRPr lang="en-US" dirty="0"/>
                    </a:p>
                  </a:txBody>
                  <a:tcPr marL="175942" marR="175942"/>
                </a:tc>
                <a:tc>
                  <a:txBody>
                    <a:bodyPr/>
                    <a:lstStyle/>
                    <a:p>
                      <a:r>
                        <a:rPr lang="en-US" dirty="0" smtClean="0"/>
                        <a:t>Overall</a:t>
                      </a:r>
                      <a:endParaRPr lang="en-US" dirty="0"/>
                    </a:p>
                  </a:txBody>
                  <a:tcPr marL="175942" marR="175942"/>
                </a:tc>
                <a:tc>
                  <a:txBody>
                    <a:bodyPr/>
                    <a:lstStyle/>
                    <a:p>
                      <a:r>
                        <a:rPr lang="en-US" dirty="0" smtClean="0"/>
                        <a:t>Under 70</a:t>
                      </a:r>
                      <a:endParaRPr lang="en-US" dirty="0"/>
                    </a:p>
                  </a:txBody>
                  <a:tcPr marL="175942" marR="175942"/>
                </a:tc>
                <a:tc>
                  <a:txBody>
                    <a:bodyPr/>
                    <a:lstStyle/>
                    <a:p>
                      <a:r>
                        <a:rPr lang="en-US" dirty="0" smtClean="0"/>
                        <a:t>70 or over</a:t>
                      </a:r>
                      <a:endParaRPr lang="en-US" dirty="0"/>
                    </a:p>
                  </a:txBody>
                  <a:tcPr marL="175942" marR="175942"/>
                </a:tc>
              </a:tr>
              <a:tr h="370840">
                <a:tc>
                  <a:txBody>
                    <a:bodyPr/>
                    <a:lstStyle/>
                    <a:p>
                      <a:pPr marL="0" indent="0">
                        <a:buFontTx/>
                        <a:buNone/>
                      </a:pPr>
                      <a:r>
                        <a:rPr lang="en-US" dirty="0" smtClean="0"/>
                        <a:t>N stage</a:t>
                      </a:r>
                      <a:endParaRPr lang="en-US" dirty="0"/>
                    </a:p>
                  </a:txBody>
                  <a:tcPr marL="175942" marR="175942"/>
                </a:tc>
                <a:tc>
                  <a:txBody>
                    <a:bodyPr/>
                    <a:lstStyle/>
                    <a:p>
                      <a:endParaRPr lang="en-US" dirty="0"/>
                    </a:p>
                  </a:txBody>
                  <a:tcPr marL="175942" marR="175942"/>
                </a:tc>
                <a:tc>
                  <a:txBody>
                    <a:bodyPr/>
                    <a:lstStyle/>
                    <a:p>
                      <a:endParaRPr lang="en-US" dirty="0"/>
                    </a:p>
                  </a:txBody>
                  <a:tcPr marL="175942" marR="175942"/>
                </a:tc>
                <a:tc>
                  <a:txBody>
                    <a:bodyPr/>
                    <a:lstStyle/>
                    <a:p>
                      <a:endParaRPr lang="en-US" dirty="0"/>
                    </a:p>
                  </a:txBody>
                  <a:tcPr marL="175942" marR="175942"/>
                </a:tc>
              </a:tr>
              <a:tr h="370840">
                <a:tc>
                  <a:txBody>
                    <a:bodyPr/>
                    <a:lstStyle/>
                    <a:p>
                      <a:pPr marL="0" indent="0">
                        <a:buFontTx/>
                        <a:buNone/>
                      </a:pPr>
                      <a:r>
                        <a:rPr lang="en-US" dirty="0" smtClean="0"/>
                        <a:t>- N0</a:t>
                      </a:r>
                      <a:endParaRPr lang="en-US" dirty="0"/>
                    </a:p>
                  </a:txBody>
                  <a:tcPr marL="175942" marR="175942"/>
                </a:tc>
                <a:tc>
                  <a:txBody>
                    <a:bodyPr/>
                    <a:lstStyle/>
                    <a:p>
                      <a:r>
                        <a:rPr lang="en-US" dirty="0" smtClean="0"/>
                        <a:t>53%</a:t>
                      </a:r>
                      <a:endParaRPr lang="en-US" dirty="0"/>
                    </a:p>
                  </a:txBody>
                  <a:tcPr marL="175942" marR="175942"/>
                </a:tc>
                <a:tc>
                  <a:txBody>
                    <a:bodyPr/>
                    <a:lstStyle/>
                    <a:p>
                      <a:r>
                        <a:rPr lang="en-US" dirty="0" smtClean="0"/>
                        <a:t>55%</a:t>
                      </a:r>
                      <a:endParaRPr lang="en-US" dirty="0"/>
                    </a:p>
                  </a:txBody>
                  <a:tcPr marL="175942" marR="175942"/>
                </a:tc>
                <a:tc>
                  <a:txBody>
                    <a:bodyPr/>
                    <a:lstStyle/>
                    <a:p>
                      <a:r>
                        <a:rPr lang="en-US" dirty="0" smtClean="0"/>
                        <a:t>44%</a:t>
                      </a:r>
                      <a:endParaRPr lang="en-US" dirty="0"/>
                    </a:p>
                  </a:txBody>
                  <a:tcPr marL="175942" marR="175942"/>
                </a:tc>
              </a:tr>
              <a:tr h="370840">
                <a:tc>
                  <a:txBody>
                    <a:bodyPr/>
                    <a:lstStyle/>
                    <a:p>
                      <a:pPr marL="0" indent="0">
                        <a:buFontTx/>
                        <a:buNone/>
                      </a:pPr>
                      <a:r>
                        <a:rPr lang="en-US" dirty="0" smtClean="0"/>
                        <a:t>- N1+N2+N3</a:t>
                      </a:r>
                      <a:endParaRPr lang="en-US" dirty="0"/>
                    </a:p>
                  </a:txBody>
                  <a:tcPr marL="175942" marR="175942"/>
                </a:tc>
                <a:tc>
                  <a:txBody>
                    <a:bodyPr/>
                    <a:lstStyle/>
                    <a:p>
                      <a:r>
                        <a:rPr lang="en-US" dirty="0" smtClean="0"/>
                        <a:t>31%</a:t>
                      </a:r>
                      <a:endParaRPr lang="en-US" dirty="0"/>
                    </a:p>
                  </a:txBody>
                  <a:tcPr marL="175942" marR="175942"/>
                </a:tc>
                <a:tc>
                  <a:txBody>
                    <a:bodyPr/>
                    <a:lstStyle/>
                    <a:p>
                      <a:r>
                        <a:rPr lang="en-US" dirty="0" smtClean="0"/>
                        <a:t>31%</a:t>
                      </a:r>
                      <a:endParaRPr lang="en-US" dirty="0"/>
                    </a:p>
                  </a:txBody>
                  <a:tcPr marL="175942" marR="175942"/>
                </a:tc>
                <a:tc>
                  <a:txBody>
                    <a:bodyPr/>
                    <a:lstStyle/>
                    <a:p>
                      <a:r>
                        <a:rPr lang="en-US" dirty="0" smtClean="0"/>
                        <a:t>29%</a:t>
                      </a:r>
                      <a:endParaRPr lang="en-US" dirty="0"/>
                    </a:p>
                  </a:txBody>
                  <a:tcPr marL="175942" marR="175942"/>
                </a:tc>
              </a:tr>
              <a:tr h="370840">
                <a:tc>
                  <a:txBody>
                    <a:bodyPr/>
                    <a:lstStyle/>
                    <a:p>
                      <a:pPr marL="0" indent="0">
                        <a:buFontTx/>
                        <a:buNone/>
                      </a:pPr>
                      <a:r>
                        <a:rPr lang="en-US" dirty="0" smtClean="0"/>
                        <a:t>- </a:t>
                      </a:r>
                      <a:r>
                        <a:rPr lang="en-US" dirty="0" err="1" smtClean="0"/>
                        <a:t>Nx</a:t>
                      </a:r>
                      <a:endParaRPr lang="en-US" dirty="0"/>
                    </a:p>
                  </a:txBody>
                  <a:tcPr marL="175942" marR="175942"/>
                </a:tc>
                <a:tc>
                  <a:txBody>
                    <a:bodyPr/>
                    <a:lstStyle/>
                    <a:p>
                      <a:r>
                        <a:rPr lang="en-US" dirty="0" smtClean="0"/>
                        <a:t>17%</a:t>
                      </a:r>
                      <a:endParaRPr lang="en-US" dirty="0"/>
                    </a:p>
                  </a:txBody>
                  <a:tcPr marL="175942" marR="175942"/>
                </a:tc>
                <a:tc>
                  <a:txBody>
                    <a:bodyPr/>
                    <a:lstStyle/>
                    <a:p>
                      <a:r>
                        <a:rPr lang="en-US" dirty="0" smtClean="0"/>
                        <a:t>14%</a:t>
                      </a:r>
                      <a:endParaRPr lang="en-US" dirty="0"/>
                    </a:p>
                  </a:txBody>
                  <a:tcPr marL="175942" marR="175942"/>
                </a:tc>
                <a:tc>
                  <a:txBody>
                    <a:bodyPr/>
                    <a:lstStyle/>
                    <a:p>
                      <a:r>
                        <a:rPr lang="en-US" b="1" dirty="0" smtClean="0"/>
                        <a:t>27%</a:t>
                      </a:r>
                      <a:endParaRPr lang="en-US" b="1" dirty="0"/>
                    </a:p>
                  </a:txBody>
                  <a:tcPr marL="175942" marR="175942">
                    <a:solidFill>
                      <a:srgbClr val="FFFF00"/>
                    </a:solidFill>
                  </a:tcPr>
                </a:tc>
              </a:tr>
              <a:tr h="370840">
                <a:tc>
                  <a:txBody>
                    <a:bodyPr/>
                    <a:lstStyle/>
                    <a:p>
                      <a:pPr marL="0" indent="0">
                        <a:buFontTx/>
                        <a:buNone/>
                      </a:pPr>
                      <a:r>
                        <a:rPr lang="en-US" dirty="0" smtClean="0"/>
                        <a:t>M stage</a:t>
                      </a:r>
                      <a:endParaRPr lang="en-US" dirty="0"/>
                    </a:p>
                  </a:txBody>
                  <a:tcPr marL="175942" marR="175942"/>
                </a:tc>
                <a:tc>
                  <a:txBody>
                    <a:bodyPr/>
                    <a:lstStyle/>
                    <a:p>
                      <a:endParaRPr lang="en-US" dirty="0"/>
                    </a:p>
                  </a:txBody>
                  <a:tcPr marL="175942" marR="175942"/>
                </a:tc>
                <a:tc>
                  <a:txBody>
                    <a:bodyPr/>
                    <a:lstStyle/>
                    <a:p>
                      <a:endParaRPr lang="en-US" dirty="0"/>
                    </a:p>
                  </a:txBody>
                  <a:tcPr marL="175942" marR="175942"/>
                </a:tc>
                <a:tc>
                  <a:txBody>
                    <a:bodyPr/>
                    <a:lstStyle/>
                    <a:p>
                      <a:endParaRPr lang="en-US" dirty="0"/>
                    </a:p>
                  </a:txBody>
                  <a:tcPr marL="175942" marR="175942"/>
                </a:tc>
              </a:tr>
              <a:tr h="370840">
                <a:tc>
                  <a:txBody>
                    <a:bodyPr/>
                    <a:lstStyle/>
                    <a:p>
                      <a:pPr marL="0" indent="0">
                        <a:buFontTx/>
                        <a:buNone/>
                      </a:pPr>
                      <a:r>
                        <a:rPr lang="en-US" dirty="0" smtClean="0"/>
                        <a:t>- M0</a:t>
                      </a:r>
                      <a:endParaRPr lang="en-US" dirty="0"/>
                    </a:p>
                  </a:txBody>
                  <a:tcPr marL="175942" marR="175942"/>
                </a:tc>
                <a:tc>
                  <a:txBody>
                    <a:bodyPr/>
                    <a:lstStyle/>
                    <a:p>
                      <a:r>
                        <a:rPr lang="en-US" dirty="0" smtClean="0"/>
                        <a:t>13%</a:t>
                      </a:r>
                      <a:endParaRPr lang="en-US" dirty="0"/>
                    </a:p>
                  </a:txBody>
                  <a:tcPr marL="175942" marR="175942"/>
                </a:tc>
                <a:tc>
                  <a:txBody>
                    <a:bodyPr/>
                    <a:lstStyle/>
                    <a:p>
                      <a:r>
                        <a:rPr lang="en-US" dirty="0" smtClean="0"/>
                        <a:t>14%</a:t>
                      </a:r>
                      <a:endParaRPr lang="en-US" dirty="0"/>
                    </a:p>
                  </a:txBody>
                  <a:tcPr marL="175942" marR="175942"/>
                </a:tc>
                <a:tc>
                  <a:txBody>
                    <a:bodyPr/>
                    <a:lstStyle/>
                    <a:p>
                      <a:r>
                        <a:rPr lang="en-US" dirty="0" smtClean="0"/>
                        <a:t>7%</a:t>
                      </a:r>
                      <a:endParaRPr lang="en-US" dirty="0"/>
                    </a:p>
                  </a:txBody>
                  <a:tcPr marL="175942" marR="175942"/>
                </a:tc>
              </a:tr>
              <a:tr h="370840">
                <a:tc>
                  <a:txBody>
                    <a:bodyPr/>
                    <a:lstStyle/>
                    <a:p>
                      <a:pPr marL="0" indent="0">
                        <a:buFontTx/>
                        <a:buNone/>
                      </a:pPr>
                      <a:r>
                        <a:rPr lang="en-US" dirty="0" smtClean="0"/>
                        <a:t>- M1</a:t>
                      </a:r>
                      <a:endParaRPr lang="en-US" dirty="0"/>
                    </a:p>
                  </a:txBody>
                  <a:tcPr marL="175942" marR="175942"/>
                </a:tc>
                <a:tc>
                  <a:txBody>
                    <a:bodyPr/>
                    <a:lstStyle/>
                    <a:p>
                      <a:r>
                        <a:rPr lang="en-US" dirty="0" smtClean="0"/>
                        <a:t>4%</a:t>
                      </a:r>
                      <a:endParaRPr lang="en-US" dirty="0"/>
                    </a:p>
                  </a:txBody>
                  <a:tcPr marL="175942" marR="175942"/>
                </a:tc>
                <a:tc>
                  <a:txBody>
                    <a:bodyPr/>
                    <a:lstStyle/>
                    <a:p>
                      <a:r>
                        <a:rPr lang="en-US" dirty="0" smtClean="0"/>
                        <a:t>3%</a:t>
                      </a:r>
                      <a:endParaRPr lang="en-US" dirty="0"/>
                    </a:p>
                  </a:txBody>
                  <a:tcPr marL="175942" marR="175942"/>
                </a:tc>
                <a:tc>
                  <a:txBody>
                    <a:bodyPr/>
                    <a:lstStyle/>
                    <a:p>
                      <a:r>
                        <a:rPr lang="en-US" dirty="0" smtClean="0"/>
                        <a:t>6%</a:t>
                      </a:r>
                      <a:endParaRPr lang="en-US" dirty="0"/>
                    </a:p>
                  </a:txBody>
                  <a:tcPr marL="175942" marR="175942">
                    <a:solidFill>
                      <a:srgbClr val="FFFF00"/>
                    </a:solidFill>
                  </a:tcPr>
                </a:tc>
              </a:tr>
              <a:tr h="370840">
                <a:tc>
                  <a:txBody>
                    <a:bodyPr/>
                    <a:lstStyle/>
                    <a:p>
                      <a:pPr marL="0" indent="0">
                        <a:buFontTx/>
                        <a:buNone/>
                      </a:pPr>
                      <a:r>
                        <a:rPr lang="en-US" dirty="0" smtClean="0"/>
                        <a:t>- </a:t>
                      </a:r>
                      <a:r>
                        <a:rPr lang="en-US" dirty="0" err="1" smtClean="0"/>
                        <a:t>Mx</a:t>
                      </a:r>
                      <a:endParaRPr lang="en-US" dirty="0"/>
                    </a:p>
                  </a:txBody>
                  <a:tcPr marL="175942" marR="175942"/>
                </a:tc>
                <a:tc>
                  <a:txBody>
                    <a:bodyPr/>
                    <a:lstStyle/>
                    <a:p>
                      <a:r>
                        <a:rPr lang="en-US" dirty="0" smtClean="0"/>
                        <a:t>84%</a:t>
                      </a:r>
                      <a:endParaRPr lang="en-US" dirty="0"/>
                    </a:p>
                  </a:txBody>
                  <a:tcPr marL="175942" marR="175942"/>
                </a:tc>
                <a:tc>
                  <a:txBody>
                    <a:bodyPr/>
                    <a:lstStyle/>
                    <a:p>
                      <a:r>
                        <a:rPr lang="en-US" dirty="0" smtClean="0"/>
                        <a:t>83%</a:t>
                      </a:r>
                      <a:endParaRPr lang="en-US" dirty="0"/>
                    </a:p>
                  </a:txBody>
                  <a:tcPr marL="175942" marR="175942"/>
                </a:tc>
                <a:tc>
                  <a:txBody>
                    <a:bodyPr/>
                    <a:lstStyle/>
                    <a:p>
                      <a:r>
                        <a:rPr lang="en-US" dirty="0" smtClean="0"/>
                        <a:t>87%</a:t>
                      </a:r>
                      <a:endParaRPr lang="en-US" dirty="0"/>
                    </a:p>
                  </a:txBody>
                  <a:tcPr marL="175942" marR="175942"/>
                </a:tc>
              </a:tr>
            </a:tbl>
          </a:graphicData>
        </a:graphic>
      </p:graphicFrame>
    </p:spTree>
    <p:extLst>
      <p:ext uri="{BB962C8B-B14F-4D97-AF65-F5344CB8AC3E}">
        <p14:creationId xmlns:p14="http://schemas.microsoft.com/office/powerpoint/2010/main" val="161513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Nottingham Prognostic Index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7581297"/>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74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 Outcome to-date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1877450"/>
              </p:ext>
            </p:extLst>
          </p:nvPr>
        </p:nvGraphicFramePr>
        <p:xfrm>
          <a:off x="1443339" y="2163618"/>
          <a:ext cx="6257323" cy="2966720"/>
        </p:xfrm>
        <a:graphic>
          <a:graphicData uri="http://schemas.openxmlformats.org/drawingml/2006/table">
            <a:tbl>
              <a:tblPr firstRow="1" bandRow="1">
                <a:tableStyleId>{5C22544A-7EE6-4342-B048-85BDC9FD1C3A}</a:tableStyleId>
              </a:tblPr>
              <a:tblGrid>
                <a:gridCol w="3037037"/>
                <a:gridCol w="1617869"/>
                <a:gridCol w="1602417"/>
              </a:tblGrid>
              <a:tr h="370840">
                <a:tc>
                  <a:txBody>
                    <a:bodyPr/>
                    <a:lstStyle/>
                    <a:p>
                      <a:endParaRPr lang="en-US" dirty="0"/>
                    </a:p>
                  </a:txBody>
                  <a:tcPr marL="86340" marR="86340"/>
                </a:tc>
                <a:tc>
                  <a:txBody>
                    <a:bodyPr/>
                    <a:lstStyle/>
                    <a:p>
                      <a:r>
                        <a:rPr lang="en-US" dirty="0" smtClean="0"/>
                        <a:t>Under 70</a:t>
                      </a:r>
                      <a:endParaRPr lang="en-US" dirty="0"/>
                    </a:p>
                  </a:txBody>
                  <a:tcPr marL="86340" marR="86340"/>
                </a:tc>
                <a:tc>
                  <a:txBody>
                    <a:bodyPr/>
                    <a:lstStyle/>
                    <a:p>
                      <a:r>
                        <a:rPr lang="en-US" dirty="0" smtClean="0"/>
                        <a:t>70 or over</a:t>
                      </a:r>
                      <a:endParaRPr lang="en-US" dirty="0"/>
                    </a:p>
                  </a:txBody>
                  <a:tcPr marL="86340" marR="86340"/>
                </a:tc>
              </a:tr>
              <a:tr h="370840">
                <a:tc>
                  <a:txBody>
                    <a:bodyPr/>
                    <a:lstStyle/>
                    <a:p>
                      <a:r>
                        <a:rPr lang="en-US" dirty="0" smtClean="0"/>
                        <a:t>Recurrence</a:t>
                      </a:r>
                      <a:endParaRPr lang="en-US" dirty="0"/>
                    </a:p>
                  </a:txBody>
                  <a:tcPr marL="86340" marR="86340"/>
                </a:tc>
                <a:tc>
                  <a:txBody>
                    <a:bodyPr/>
                    <a:lstStyle/>
                    <a:p>
                      <a:r>
                        <a:rPr lang="en-US" dirty="0" smtClean="0"/>
                        <a:t>5.3%</a:t>
                      </a:r>
                      <a:endParaRPr lang="en-US" dirty="0"/>
                    </a:p>
                  </a:txBody>
                  <a:tcPr marL="86340" marR="86340"/>
                </a:tc>
                <a:tc>
                  <a:txBody>
                    <a:bodyPr/>
                    <a:lstStyle/>
                    <a:p>
                      <a:r>
                        <a:rPr lang="en-US" dirty="0" smtClean="0"/>
                        <a:t>4.2%</a:t>
                      </a:r>
                      <a:endParaRPr lang="en-US" dirty="0"/>
                    </a:p>
                  </a:txBody>
                  <a:tcPr marL="86340" marR="86340"/>
                </a:tc>
              </a:tr>
              <a:tr h="370840">
                <a:tc>
                  <a:txBody>
                    <a:bodyPr/>
                    <a:lstStyle/>
                    <a:p>
                      <a:r>
                        <a:rPr lang="en-US" dirty="0" smtClean="0"/>
                        <a:t>Second cancer</a:t>
                      </a:r>
                      <a:endParaRPr lang="en-US" dirty="0"/>
                    </a:p>
                  </a:txBody>
                  <a:tcPr marL="86340" marR="86340"/>
                </a:tc>
                <a:tc>
                  <a:txBody>
                    <a:bodyPr/>
                    <a:lstStyle/>
                    <a:p>
                      <a:r>
                        <a:rPr lang="en-US" dirty="0" smtClean="0"/>
                        <a:t>3.0%</a:t>
                      </a:r>
                      <a:endParaRPr lang="en-US" dirty="0"/>
                    </a:p>
                  </a:txBody>
                  <a:tcPr marL="86340" marR="86340"/>
                </a:tc>
                <a:tc>
                  <a:txBody>
                    <a:bodyPr/>
                    <a:lstStyle/>
                    <a:p>
                      <a:r>
                        <a:rPr lang="en-US" dirty="0" smtClean="0"/>
                        <a:t>2.1%</a:t>
                      </a:r>
                      <a:endParaRPr lang="en-US" dirty="0"/>
                    </a:p>
                  </a:txBody>
                  <a:tcPr marL="86340" marR="86340"/>
                </a:tc>
              </a:tr>
              <a:tr h="370840">
                <a:tc>
                  <a:txBody>
                    <a:bodyPr/>
                    <a:lstStyle/>
                    <a:p>
                      <a:r>
                        <a:rPr lang="en-US" dirty="0" smtClean="0"/>
                        <a:t>Metastasis</a:t>
                      </a:r>
                      <a:endParaRPr lang="en-US" dirty="0"/>
                    </a:p>
                  </a:txBody>
                  <a:tcPr marL="86340" marR="86340"/>
                </a:tc>
                <a:tc>
                  <a:txBody>
                    <a:bodyPr/>
                    <a:lstStyle/>
                    <a:p>
                      <a:r>
                        <a:rPr lang="en-US" dirty="0" smtClean="0"/>
                        <a:t>13.0%</a:t>
                      </a:r>
                      <a:endParaRPr lang="en-US" dirty="0"/>
                    </a:p>
                  </a:txBody>
                  <a:tcPr marL="86340" marR="86340"/>
                </a:tc>
                <a:tc>
                  <a:txBody>
                    <a:bodyPr/>
                    <a:lstStyle/>
                    <a:p>
                      <a:r>
                        <a:rPr lang="en-US" dirty="0" smtClean="0"/>
                        <a:t>15.3%</a:t>
                      </a:r>
                      <a:endParaRPr lang="en-US" dirty="0"/>
                    </a:p>
                  </a:txBody>
                  <a:tcPr marL="86340" marR="86340"/>
                </a:tc>
              </a:tr>
              <a:tr h="370840">
                <a:tc>
                  <a:txBody>
                    <a:bodyPr/>
                    <a:lstStyle/>
                    <a:p>
                      <a:r>
                        <a:rPr lang="en-US" dirty="0" smtClean="0"/>
                        <a:t>Death (all cause)</a:t>
                      </a:r>
                      <a:endParaRPr lang="en-US" dirty="0"/>
                    </a:p>
                  </a:txBody>
                  <a:tcPr marL="86340" marR="86340"/>
                </a:tc>
                <a:tc>
                  <a:txBody>
                    <a:bodyPr/>
                    <a:lstStyle/>
                    <a:p>
                      <a:r>
                        <a:rPr lang="en-US" dirty="0" smtClean="0"/>
                        <a:t>12.8%</a:t>
                      </a:r>
                      <a:endParaRPr lang="en-US" dirty="0"/>
                    </a:p>
                  </a:txBody>
                  <a:tcPr marL="86340" marR="86340"/>
                </a:tc>
                <a:tc>
                  <a:txBody>
                    <a:bodyPr/>
                    <a:lstStyle/>
                    <a:p>
                      <a:r>
                        <a:rPr lang="en-US" dirty="0" smtClean="0"/>
                        <a:t>41.9%</a:t>
                      </a:r>
                      <a:endParaRPr lang="en-US" dirty="0"/>
                    </a:p>
                  </a:txBody>
                  <a:tcPr marL="86340" marR="86340"/>
                </a:tc>
              </a:tr>
              <a:tr h="370840">
                <a:tc>
                  <a:txBody>
                    <a:bodyPr/>
                    <a:lstStyle/>
                    <a:p>
                      <a:r>
                        <a:rPr lang="en-US" b="1" dirty="0" smtClean="0"/>
                        <a:t>- Died of breast cancer</a:t>
                      </a:r>
                      <a:endParaRPr lang="en-US" b="1" dirty="0"/>
                    </a:p>
                  </a:txBody>
                  <a:tcPr marL="86340" marR="86340">
                    <a:solidFill>
                      <a:srgbClr val="FFFF00"/>
                    </a:solidFill>
                  </a:tcPr>
                </a:tc>
                <a:tc>
                  <a:txBody>
                    <a:bodyPr/>
                    <a:lstStyle/>
                    <a:p>
                      <a:r>
                        <a:rPr lang="en-US" b="1" dirty="0" smtClean="0"/>
                        <a:t>9.1%</a:t>
                      </a:r>
                      <a:endParaRPr lang="en-US" b="1" dirty="0"/>
                    </a:p>
                  </a:txBody>
                  <a:tcPr marL="86340" marR="86340">
                    <a:solidFill>
                      <a:srgbClr val="FFFF00"/>
                    </a:solidFill>
                  </a:tcPr>
                </a:tc>
                <a:tc>
                  <a:txBody>
                    <a:bodyPr/>
                    <a:lstStyle/>
                    <a:p>
                      <a:r>
                        <a:rPr lang="en-US" b="1" dirty="0" smtClean="0"/>
                        <a:t>14.8%</a:t>
                      </a:r>
                      <a:endParaRPr lang="en-US" b="1" dirty="0"/>
                    </a:p>
                  </a:txBody>
                  <a:tcPr marL="86340" marR="86340">
                    <a:solidFill>
                      <a:srgbClr val="FFFF00"/>
                    </a:solidFill>
                  </a:tcPr>
                </a:tc>
              </a:tr>
              <a:tr h="370840">
                <a:tc>
                  <a:txBody>
                    <a:bodyPr/>
                    <a:lstStyle/>
                    <a:p>
                      <a:r>
                        <a:rPr lang="en-US" b="1" dirty="0" smtClean="0"/>
                        <a:t>- Died with breast cancer</a:t>
                      </a:r>
                      <a:endParaRPr lang="en-US" b="1" dirty="0"/>
                    </a:p>
                  </a:txBody>
                  <a:tcPr marL="86340" marR="86340">
                    <a:solidFill>
                      <a:srgbClr val="FFFF00"/>
                    </a:solidFill>
                  </a:tcPr>
                </a:tc>
                <a:tc>
                  <a:txBody>
                    <a:bodyPr/>
                    <a:lstStyle/>
                    <a:p>
                      <a:r>
                        <a:rPr lang="en-US" b="1" dirty="0" smtClean="0"/>
                        <a:t>1.4%</a:t>
                      </a:r>
                      <a:endParaRPr lang="en-US" b="1" dirty="0"/>
                    </a:p>
                  </a:txBody>
                  <a:tcPr marL="86340" marR="86340">
                    <a:solidFill>
                      <a:srgbClr val="FFFF00"/>
                    </a:solidFill>
                  </a:tcPr>
                </a:tc>
                <a:tc>
                  <a:txBody>
                    <a:bodyPr/>
                    <a:lstStyle/>
                    <a:p>
                      <a:r>
                        <a:rPr lang="en-US" b="1" dirty="0" smtClean="0"/>
                        <a:t>3.2%</a:t>
                      </a:r>
                      <a:endParaRPr lang="en-US" b="1" dirty="0"/>
                    </a:p>
                  </a:txBody>
                  <a:tcPr marL="86340" marR="86340">
                    <a:solidFill>
                      <a:srgbClr val="FFFF00"/>
                    </a:solidFill>
                  </a:tcPr>
                </a:tc>
              </a:tr>
              <a:tr h="370840">
                <a:tc>
                  <a:txBody>
                    <a:bodyPr/>
                    <a:lstStyle/>
                    <a:p>
                      <a:r>
                        <a:rPr lang="en-US" b="1" dirty="0" smtClean="0"/>
                        <a:t>- Died of other causes</a:t>
                      </a:r>
                      <a:endParaRPr lang="en-US" b="1" dirty="0"/>
                    </a:p>
                  </a:txBody>
                  <a:tcPr marL="86340" marR="86340">
                    <a:solidFill>
                      <a:srgbClr val="FFFF00"/>
                    </a:solidFill>
                  </a:tcPr>
                </a:tc>
                <a:tc>
                  <a:txBody>
                    <a:bodyPr/>
                    <a:lstStyle/>
                    <a:p>
                      <a:r>
                        <a:rPr lang="en-US" b="1" dirty="0" smtClean="0"/>
                        <a:t>2.3%</a:t>
                      </a:r>
                      <a:endParaRPr lang="en-US" b="1" dirty="0"/>
                    </a:p>
                  </a:txBody>
                  <a:tcPr marL="86340" marR="86340">
                    <a:solidFill>
                      <a:srgbClr val="FFFF00"/>
                    </a:solidFill>
                  </a:tcPr>
                </a:tc>
                <a:tc>
                  <a:txBody>
                    <a:bodyPr/>
                    <a:lstStyle/>
                    <a:p>
                      <a:r>
                        <a:rPr lang="en-US" b="1" dirty="0" smtClean="0"/>
                        <a:t>23.8%</a:t>
                      </a:r>
                      <a:endParaRPr lang="en-US" b="1" dirty="0"/>
                    </a:p>
                  </a:txBody>
                  <a:tcPr marL="86340" marR="86340">
                    <a:solidFill>
                      <a:srgbClr val="FFFF00"/>
                    </a:solidFill>
                  </a:tcPr>
                </a:tc>
              </a:tr>
            </a:tbl>
          </a:graphicData>
        </a:graphic>
      </p:graphicFrame>
    </p:spTree>
    <p:extLst>
      <p:ext uri="{BB962C8B-B14F-4D97-AF65-F5344CB8AC3E}">
        <p14:creationId xmlns:p14="http://schemas.microsoft.com/office/powerpoint/2010/main" val="275961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Predictors for Cancer Death: </a:t>
            </a:r>
            <a:br>
              <a:rPr lang="en-US" dirty="0" smtClean="0"/>
            </a:br>
            <a:r>
              <a:rPr lang="en-US" dirty="0" smtClean="0"/>
              <a:t>Regression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2475648"/>
              </p:ext>
            </p:extLst>
          </p:nvPr>
        </p:nvGraphicFramePr>
        <p:xfrm>
          <a:off x="685800" y="1868488"/>
          <a:ext cx="7770813" cy="2966720"/>
        </p:xfrm>
        <a:graphic>
          <a:graphicData uri="http://schemas.openxmlformats.org/drawingml/2006/table">
            <a:tbl>
              <a:tblPr firstRow="1" bandRow="1">
                <a:tableStyleId>{5C22544A-7EE6-4342-B048-85BDC9FD1C3A}</a:tableStyleId>
              </a:tblPr>
              <a:tblGrid>
                <a:gridCol w="2590271"/>
                <a:gridCol w="2590271"/>
                <a:gridCol w="2590271"/>
              </a:tblGrid>
              <a:tr h="370840">
                <a:tc>
                  <a:txBody>
                    <a:bodyPr/>
                    <a:lstStyle/>
                    <a:p>
                      <a:r>
                        <a:rPr lang="en-US" dirty="0" smtClean="0"/>
                        <a:t>Predictor</a:t>
                      </a:r>
                      <a:endParaRPr lang="en-US" dirty="0"/>
                    </a:p>
                  </a:txBody>
                  <a:tcPr marL="86340" marR="86340"/>
                </a:tc>
                <a:tc>
                  <a:txBody>
                    <a:bodyPr/>
                    <a:lstStyle/>
                    <a:p>
                      <a:r>
                        <a:rPr lang="en-US" dirty="0" smtClean="0"/>
                        <a:t>Odds ratio</a:t>
                      </a:r>
                      <a:endParaRPr lang="en-US" dirty="0"/>
                    </a:p>
                  </a:txBody>
                  <a:tcPr marL="86340" marR="86340"/>
                </a:tc>
                <a:tc>
                  <a:txBody>
                    <a:bodyPr/>
                    <a:lstStyle/>
                    <a:p>
                      <a:r>
                        <a:rPr lang="en-US" dirty="0" smtClean="0"/>
                        <a:t>P-value</a:t>
                      </a:r>
                      <a:endParaRPr lang="en-US" dirty="0"/>
                    </a:p>
                  </a:txBody>
                  <a:tcPr marL="86340" marR="86340"/>
                </a:tc>
              </a:tr>
              <a:tr h="370840">
                <a:tc>
                  <a:txBody>
                    <a:bodyPr/>
                    <a:lstStyle/>
                    <a:p>
                      <a:r>
                        <a:rPr lang="en-US" b="1" dirty="0" smtClean="0"/>
                        <a:t>Age &gt;= 70</a:t>
                      </a:r>
                      <a:endParaRPr lang="en-US" b="1" dirty="0"/>
                    </a:p>
                  </a:txBody>
                  <a:tcPr marL="86340" marR="86340"/>
                </a:tc>
                <a:tc>
                  <a:txBody>
                    <a:bodyPr/>
                    <a:lstStyle/>
                    <a:p>
                      <a:r>
                        <a:rPr lang="en-US" b="1" dirty="0" smtClean="0"/>
                        <a:t>1.9</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Symptomatic</a:t>
                      </a:r>
                      <a:endParaRPr lang="en-US" b="1" dirty="0"/>
                    </a:p>
                  </a:txBody>
                  <a:tcPr marL="86340" marR="86340">
                    <a:solidFill>
                      <a:srgbClr val="FFFF00"/>
                    </a:solidFill>
                  </a:tcPr>
                </a:tc>
                <a:tc>
                  <a:txBody>
                    <a:bodyPr/>
                    <a:lstStyle/>
                    <a:p>
                      <a:r>
                        <a:rPr lang="en-US" b="1" dirty="0" smtClean="0"/>
                        <a:t>4.1</a:t>
                      </a:r>
                      <a:endParaRPr lang="en-US" b="1" dirty="0"/>
                    </a:p>
                  </a:txBody>
                  <a:tcPr marL="86340" marR="86340">
                    <a:solidFill>
                      <a:srgbClr val="FFFF00"/>
                    </a:solidFill>
                  </a:tcPr>
                </a:tc>
                <a:tc>
                  <a:txBody>
                    <a:bodyPr/>
                    <a:lstStyle/>
                    <a:p>
                      <a:r>
                        <a:rPr lang="en-US" b="1" dirty="0" smtClean="0"/>
                        <a:t>P&lt;0.05</a:t>
                      </a:r>
                      <a:endParaRPr lang="en-US" b="1" dirty="0"/>
                    </a:p>
                  </a:txBody>
                  <a:tcPr marL="86340" marR="86340">
                    <a:solidFill>
                      <a:srgbClr val="FFFF00"/>
                    </a:solidFill>
                  </a:tcPr>
                </a:tc>
              </a:tr>
              <a:tr h="370840">
                <a:tc>
                  <a:txBody>
                    <a:bodyPr/>
                    <a:lstStyle/>
                    <a:p>
                      <a:r>
                        <a:rPr lang="en-US" dirty="0" smtClean="0"/>
                        <a:t>Positive node</a:t>
                      </a:r>
                      <a:endParaRPr lang="en-US" dirty="0"/>
                    </a:p>
                  </a:txBody>
                  <a:tcPr marL="86340" marR="86340"/>
                </a:tc>
                <a:tc>
                  <a:txBody>
                    <a:bodyPr/>
                    <a:lstStyle/>
                    <a:p>
                      <a:r>
                        <a:rPr lang="en-US" dirty="0" smtClean="0"/>
                        <a:t>1.7</a:t>
                      </a:r>
                      <a:endParaRPr lang="en-US" dirty="0"/>
                    </a:p>
                  </a:txBody>
                  <a:tcPr marL="86340" marR="86340"/>
                </a:tc>
                <a:tc>
                  <a:txBody>
                    <a:bodyPr/>
                    <a:lstStyle/>
                    <a:p>
                      <a:r>
                        <a:rPr lang="en-US" dirty="0" smtClean="0"/>
                        <a:t>P=0.07</a:t>
                      </a:r>
                      <a:endParaRPr lang="en-US" dirty="0"/>
                    </a:p>
                  </a:txBody>
                  <a:tcPr marL="86340" marR="86340"/>
                </a:tc>
              </a:tr>
              <a:tr h="370840">
                <a:tc>
                  <a:txBody>
                    <a:bodyPr/>
                    <a:lstStyle/>
                    <a:p>
                      <a:r>
                        <a:rPr lang="en-US" b="1" dirty="0" smtClean="0"/>
                        <a:t>Positive metastasis</a:t>
                      </a:r>
                      <a:endParaRPr lang="en-US" b="1" dirty="0"/>
                    </a:p>
                  </a:txBody>
                  <a:tcPr marL="86340" marR="86340"/>
                </a:tc>
                <a:tc>
                  <a:txBody>
                    <a:bodyPr/>
                    <a:lstStyle/>
                    <a:p>
                      <a:r>
                        <a:rPr lang="en-US" b="1" dirty="0" smtClean="0"/>
                        <a:t>65</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ER positive</a:t>
                      </a:r>
                      <a:endParaRPr lang="en-US" b="1" dirty="0"/>
                    </a:p>
                  </a:txBody>
                  <a:tcPr marL="86340" marR="86340"/>
                </a:tc>
                <a:tc>
                  <a:txBody>
                    <a:bodyPr/>
                    <a:lstStyle/>
                    <a:p>
                      <a:r>
                        <a:rPr lang="en-US" b="1" dirty="0" smtClean="0"/>
                        <a:t>0.55</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PR positive</a:t>
                      </a:r>
                      <a:endParaRPr lang="en-US" b="1" dirty="0"/>
                    </a:p>
                  </a:txBody>
                  <a:tcPr marL="86340" marR="86340"/>
                </a:tc>
                <a:tc>
                  <a:txBody>
                    <a:bodyPr/>
                    <a:lstStyle/>
                    <a:p>
                      <a:r>
                        <a:rPr lang="en-US" b="1" dirty="0" smtClean="0"/>
                        <a:t>0.19</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NPI</a:t>
                      </a:r>
                      <a:endParaRPr lang="en-US" b="1" dirty="0"/>
                    </a:p>
                  </a:txBody>
                  <a:tcPr marL="86340" marR="86340"/>
                </a:tc>
                <a:tc>
                  <a:txBody>
                    <a:bodyPr/>
                    <a:lstStyle/>
                    <a:p>
                      <a:endParaRPr lang="en-US" b="1" dirty="0"/>
                    </a:p>
                  </a:txBody>
                  <a:tcPr marL="86340" marR="86340"/>
                </a:tc>
                <a:tc>
                  <a:txBody>
                    <a:bodyPr/>
                    <a:lstStyle/>
                    <a:p>
                      <a:r>
                        <a:rPr lang="en-US" b="1" dirty="0" smtClean="0"/>
                        <a:t>P&lt;0.05</a:t>
                      </a:r>
                      <a:endParaRPr lang="en-US" b="1" dirty="0"/>
                    </a:p>
                  </a:txBody>
                  <a:tcPr marL="86340" marR="86340"/>
                </a:tc>
              </a:tr>
            </a:tbl>
          </a:graphicData>
        </a:graphic>
      </p:graphicFrame>
    </p:spTree>
    <p:extLst>
      <p:ext uri="{BB962C8B-B14F-4D97-AF65-F5344CB8AC3E}">
        <p14:creationId xmlns:p14="http://schemas.microsoft.com/office/powerpoint/2010/main" val="132673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Predictors for Recurrence: </a:t>
            </a:r>
            <a:br>
              <a:rPr lang="en-US" dirty="0" smtClean="0"/>
            </a:br>
            <a:r>
              <a:rPr lang="en-US" dirty="0" smtClean="0"/>
              <a:t>Regression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699237"/>
              </p:ext>
            </p:extLst>
          </p:nvPr>
        </p:nvGraphicFramePr>
        <p:xfrm>
          <a:off x="685800" y="1868488"/>
          <a:ext cx="7770813" cy="2966720"/>
        </p:xfrm>
        <a:graphic>
          <a:graphicData uri="http://schemas.openxmlformats.org/drawingml/2006/table">
            <a:tbl>
              <a:tblPr firstRow="1" bandRow="1">
                <a:tableStyleId>{5C22544A-7EE6-4342-B048-85BDC9FD1C3A}</a:tableStyleId>
              </a:tblPr>
              <a:tblGrid>
                <a:gridCol w="2590271"/>
                <a:gridCol w="2590271"/>
                <a:gridCol w="2590271"/>
              </a:tblGrid>
              <a:tr h="370840">
                <a:tc>
                  <a:txBody>
                    <a:bodyPr/>
                    <a:lstStyle/>
                    <a:p>
                      <a:r>
                        <a:rPr lang="en-US" dirty="0" smtClean="0"/>
                        <a:t>Predictor</a:t>
                      </a:r>
                      <a:endParaRPr lang="en-US" dirty="0"/>
                    </a:p>
                  </a:txBody>
                  <a:tcPr marL="86340" marR="86340"/>
                </a:tc>
                <a:tc>
                  <a:txBody>
                    <a:bodyPr/>
                    <a:lstStyle/>
                    <a:p>
                      <a:r>
                        <a:rPr lang="en-US" dirty="0" smtClean="0"/>
                        <a:t>Odds Ratio</a:t>
                      </a:r>
                      <a:endParaRPr lang="en-US" dirty="0"/>
                    </a:p>
                  </a:txBody>
                  <a:tcPr marL="86340" marR="86340"/>
                </a:tc>
                <a:tc>
                  <a:txBody>
                    <a:bodyPr/>
                    <a:lstStyle/>
                    <a:p>
                      <a:r>
                        <a:rPr lang="en-US" dirty="0" smtClean="0"/>
                        <a:t>P-value</a:t>
                      </a:r>
                      <a:endParaRPr lang="en-US" dirty="0"/>
                    </a:p>
                  </a:txBody>
                  <a:tcPr marL="86340" marR="86340"/>
                </a:tc>
              </a:tr>
              <a:tr h="370840">
                <a:tc>
                  <a:txBody>
                    <a:bodyPr/>
                    <a:lstStyle/>
                    <a:p>
                      <a:r>
                        <a:rPr lang="en-US" b="1" dirty="0" smtClean="0"/>
                        <a:t>Age &gt;=</a:t>
                      </a:r>
                      <a:r>
                        <a:rPr lang="en-US" b="1" baseline="0" dirty="0" smtClean="0"/>
                        <a:t> 70</a:t>
                      </a:r>
                      <a:endParaRPr lang="en-US" b="1" dirty="0"/>
                    </a:p>
                  </a:txBody>
                  <a:tcPr marL="86340" marR="86340"/>
                </a:tc>
                <a:tc>
                  <a:txBody>
                    <a:bodyPr/>
                    <a:lstStyle/>
                    <a:p>
                      <a:r>
                        <a:rPr lang="en-US" b="1" dirty="0" smtClean="0"/>
                        <a:t>0.31</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Symptomatic</a:t>
                      </a:r>
                      <a:endParaRPr lang="en-US" b="1" dirty="0"/>
                    </a:p>
                  </a:txBody>
                  <a:tcPr marL="86340" marR="86340">
                    <a:solidFill>
                      <a:srgbClr val="FFFF00"/>
                    </a:solidFill>
                  </a:tcPr>
                </a:tc>
                <a:tc>
                  <a:txBody>
                    <a:bodyPr/>
                    <a:lstStyle/>
                    <a:p>
                      <a:r>
                        <a:rPr lang="en-US" b="1" dirty="0" smtClean="0"/>
                        <a:t>3.6</a:t>
                      </a:r>
                      <a:endParaRPr lang="en-US" b="1" dirty="0"/>
                    </a:p>
                  </a:txBody>
                  <a:tcPr marL="86340" marR="86340">
                    <a:solidFill>
                      <a:srgbClr val="FFFF00"/>
                    </a:solidFill>
                  </a:tcPr>
                </a:tc>
                <a:tc>
                  <a:txBody>
                    <a:bodyPr/>
                    <a:lstStyle/>
                    <a:p>
                      <a:r>
                        <a:rPr lang="en-US" b="1" dirty="0" smtClean="0"/>
                        <a:t>P&lt;0.05</a:t>
                      </a:r>
                      <a:endParaRPr lang="en-US" b="1" dirty="0"/>
                    </a:p>
                  </a:txBody>
                  <a:tcPr marL="86340" marR="86340">
                    <a:solidFill>
                      <a:srgbClr val="FFFF00"/>
                    </a:solidFill>
                  </a:tcPr>
                </a:tc>
              </a:tr>
              <a:tr h="370840">
                <a:tc>
                  <a:txBody>
                    <a:bodyPr/>
                    <a:lstStyle/>
                    <a:p>
                      <a:r>
                        <a:rPr lang="en-US" dirty="0" smtClean="0"/>
                        <a:t>Positive node</a:t>
                      </a:r>
                      <a:endParaRPr lang="en-US" dirty="0"/>
                    </a:p>
                  </a:txBody>
                  <a:tcPr marL="86340" marR="86340"/>
                </a:tc>
                <a:tc>
                  <a:txBody>
                    <a:bodyPr/>
                    <a:lstStyle/>
                    <a:p>
                      <a:r>
                        <a:rPr lang="en-US" dirty="0" smtClean="0"/>
                        <a:t>0.63</a:t>
                      </a:r>
                      <a:endParaRPr lang="en-US" dirty="0"/>
                    </a:p>
                  </a:txBody>
                  <a:tcPr marL="86340" marR="86340"/>
                </a:tc>
                <a:tc>
                  <a:txBody>
                    <a:bodyPr/>
                    <a:lstStyle/>
                    <a:p>
                      <a:r>
                        <a:rPr lang="en-US" dirty="0" smtClean="0"/>
                        <a:t>NS</a:t>
                      </a:r>
                      <a:endParaRPr lang="en-US" dirty="0"/>
                    </a:p>
                  </a:txBody>
                  <a:tcPr marL="86340" marR="86340"/>
                </a:tc>
              </a:tr>
              <a:tr h="370840">
                <a:tc>
                  <a:txBody>
                    <a:bodyPr/>
                    <a:lstStyle/>
                    <a:p>
                      <a:r>
                        <a:rPr lang="en-US" b="1" dirty="0" smtClean="0"/>
                        <a:t>Positive metastasis</a:t>
                      </a:r>
                      <a:endParaRPr lang="en-US" b="1" dirty="0"/>
                    </a:p>
                  </a:txBody>
                  <a:tcPr marL="86340" marR="86340"/>
                </a:tc>
                <a:tc>
                  <a:txBody>
                    <a:bodyPr/>
                    <a:lstStyle/>
                    <a:p>
                      <a:r>
                        <a:rPr lang="en-US" b="1" dirty="0" smtClean="0"/>
                        <a:t>4.7</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b="1" dirty="0" smtClean="0"/>
                        <a:t>ER positive</a:t>
                      </a:r>
                      <a:endParaRPr lang="en-US" b="1" dirty="0"/>
                    </a:p>
                  </a:txBody>
                  <a:tcPr marL="86340" marR="86340"/>
                </a:tc>
                <a:tc>
                  <a:txBody>
                    <a:bodyPr/>
                    <a:lstStyle/>
                    <a:p>
                      <a:r>
                        <a:rPr lang="en-US" b="1" dirty="0" smtClean="0"/>
                        <a:t>0.28</a:t>
                      </a:r>
                      <a:endParaRPr lang="en-US" b="1" dirty="0"/>
                    </a:p>
                  </a:txBody>
                  <a:tcPr marL="86340" marR="86340"/>
                </a:tc>
                <a:tc>
                  <a:txBody>
                    <a:bodyPr/>
                    <a:lstStyle/>
                    <a:p>
                      <a:r>
                        <a:rPr lang="en-US" b="1" dirty="0" smtClean="0"/>
                        <a:t>P&lt;0.05</a:t>
                      </a:r>
                      <a:endParaRPr lang="en-US" b="1" dirty="0"/>
                    </a:p>
                  </a:txBody>
                  <a:tcPr marL="86340" marR="86340"/>
                </a:tc>
              </a:tr>
              <a:tr h="370840">
                <a:tc>
                  <a:txBody>
                    <a:bodyPr/>
                    <a:lstStyle/>
                    <a:p>
                      <a:r>
                        <a:rPr lang="en-US" dirty="0" smtClean="0"/>
                        <a:t>PR positive</a:t>
                      </a:r>
                      <a:endParaRPr lang="en-US" dirty="0"/>
                    </a:p>
                  </a:txBody>
                  <a:tcPr marL="86340" marR="86340"/>
                </a:tc>
                <a:tc>
                  <a:txBody>
                    <a:bodyPr/>
                    <a:lstStyle/>
                    <a:p>
                      <a:r>
                        <a:rPr lang="en-US" dirty="0" smtClean="0"/>
                        <a:t>0.75</a:t>
                      </a:r>
                      <a:endParaRPr lang="en-US" dirty="0"/>
                    </a:p>
                  </a:txBody>
                  <a:tcPr marL="86340" marR="86340"/>
                </a:tc>
                <a:tc>
                  <a:txBody>
                    <a:bodyPr/>
                    <a:lstStyle/>
                    <a:p>
                      <a:r>
                        <a:rPr lang="en-US" dirty="0" smtClean="0"/>
                        <a:t>NS</a:t>
                      </a:r>
                      <a:endParaRPr lang="en-US" dirty="0"/>
                    </a:p>
                  </a:txBody>
                  <a:tcPr marL="86340" marR="86340"/>
                </a:tc>
              </a:tr>
              <a:tr h="370840">
                <a:tc>
                  <a:txBody>
                    <a:bodyPr/>
                    <a:lstStyle/>
                    <a:p>
                      <a:r>
                        <a:rPr lang="en-US" b="1" dirty="0" smtClean="0"/>
                        <a:t>NPI</a:t>
                      </a:r>
                      <a:endParaRPr lang="en-US" b="1" dirty="0"/>
                    </a:p>
                  </a:txBody>
                  <a:tcPr marL="86340" marR="86340"/>
                </a:tc>
                <a:tc>
                  <a:txBody>
                    <a:bodyPr/>
                    <a:lstStyle/>
                    <a:p>
                      <a:endParaRPr lang="en-US" b="1" dirty="0"/>
                    </a:p>
                  </a:txBody>
                  <a:tcPr marL="86340" marR="86340"/>
                </a:tc>
                <a:tc>
                  <a:txBody>
                    <a:bodyPr/>
                    <a:lstStyle/>
                    <a:p>
                      <a:r>
                        <a:rPr lang="en-US" b="1" dirty="0" smtClean="0"/>
                        <a:t>P&lt;0.05</a:t>
                      </a:r>
                      <a:endParaRPr lang="en-US" b="1" dirty="0"/>
                    </a:p>
                  </a:txBody>
                  <a:tcPr marL="86340" marR="86340"/>
                </a:tc>
              </a:tr>
            </a:tbl>
          </a:graphicData>
        </a:graphic>
      </p:graphicFrame>
    </p:spTree>
    <p:extLst>
      <p:ext uri="{BB962C8B-B14F-4D97-AF65-F5344CB8AC3E}">
        <p14:creationId xmlns:p14="http://schemas.microsoft.com/office/powerpoint/2010/main" val="222246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the Problem…</a:t>
            </a:r>
            <a:endParaRPr lang="en-US" dirty="0"/>
          </a:p>
        </p:txBody>
      </p:sp>
      <p:sp>
        <p:nvSpPr>
          <p:cNvPr id="3" name="Content Placeholder 2"/>
          <p:cNvSpPr>
            <a:spLocks noGrp="1"/>
          </p:cNvSpPr>
          <p:nvPr>
            <p:ph idx="1"/>
          </p:nvPr>
        </p:nvSpPr>
        <p:spPr/>
        <p:txBody>
          <a:bodyPr>
            <a:normAutofit/>
          </a:bodyPr>
          <a:lstStyle/>
          <a:p>
            <a:r>
              <a:rPr lang="en-US" dirty="0" smtClean="0"/>
              <a:t>In the &gt;=70 age group, which make up 17% of the patient population, there are:</a:t>
            </a:r>
          </a:p>
          <a:p>
            <a:pPr marL="0" indent="0">
              <a:buNone/>
            </a:pPr>
            <a:endParaRPr lang="en-US" dirty="0" smtClean="0"/>
          </a:p>
          <a:p>
            <a:pPr lvl="1"/>
            <a:r>
              <a:rPr lang="en-US" b="1" i="1" dirty="0" smtClean="0"/>
              <a:t>More</a:t>
            </a:r>
            <a:r>
              <a:rPr lang="en-US" dirty="0" smtClean="0"/>
              <a:t> symptomatic presentation</a:t>
            </a:r>
          </a:p>
          <a:p>
            <a:pPr lvl="1"/>
            <a:r>
              <a:rPr lang="en-US" b="1" i="1" dirty="0" smtClean="0"/>
              <a:t>More </a:t>
            </a:r>
            <a:r>
              <a:rPr lang="en-US" dirty="0" smtClean="0"/>
              <a:t>invasive disease at </a:t>
            </a:r>
            <a:r>
              <a:rPr lang="en-US" b="1" i="1" dirty="0" smtClean="0"/>
              <a:t>more </a:t>
            </a:r>
            <a:r>
              <a:rPr lang="en-US" dirty="0" smtClean="0"/>
              <a:t>advanced stage; </a:t>
            </a:r>
            <a:r>
              <a:rPr lang="en-US" b="1" i="1" dirty="0" smtClean="0"/>
              <a:t>less </a:t>
            </a:r>
            <a:r>
              <a:rPr lang="en-US" dirty="0" smtClean="0"/>
              <a:t>in situ disease</a:t>
            </a:r>
          </a:p>
          <a:p>
            <a:pPr lvl="1"/>
            <a:r>
              <a:rPr lang="en-US" b="1" i="1" dirty="0" smtClean="0"/>
              <a:t>More </a:t>
            </a:r>
            <a:r>
              <a:rPr lang="en-US" dirty="0" smtClean="0"/>
              <a:t>cancer death, </a:t>
            </a:r>
            <a:r>
              <a:rPr lang="en-US" i="1" dirty="0" smtClean="0"/>
              <a:t>even adjusting for other prognosticators</a:t>
            </a:r>
          </a:p>
          <a:p>
            <a:pPr lvl="1"/>
            <a:endParaRPr lang="en-US" dirty="0" smtClean="0"/>
          </a:p>
          <a:p>
            <a:pPr lvl="1"/>
            <a:endParaRPr lang="en-US" dirty="0"/>
          </a:p>
        </p:txBody>
      </p:sp>
    </p:spTree>
    <p:extLst>
      <p:ext uri="{BB962C8B-B14F-4D97-AF65-F5344CB8AC3E}">
        <p14:creationId xmlns:p14="http://schemas.microsoft.com/office/powerpoint/2010/main" val="71725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a:t>
            </a:r>
            <a:endParaRPr lang="en-US" dirty="0"/>
          </a:p>
        </p:txBody>
      </p:sp>
      <p:pic>
        <p:nvPicPr>
          <p:cNvPr id="4" name="Content Placeholder 3"/>
          <p:cNvPicPr>
            <a:picLocks noGrp="1" noChangeAspect="1"/>
          </p:cNvPicPr>
          <p:nvPr>
            <p:ph idx="1"/>
          </p:nvPr>
        </p:nvPicPr>
        <p:blipFill>
          <a:blip r:embed="rId2"/>
          <a:srcRect l="-21495" r="-21495"/>
          <a:stretch>
            <a:fillRect/>
          </a:stretch>
        </p:blipFill>
        <p:spPr/>
      </p:pic>
    </p:spTree>
    <p:extLst>
      <p:ext uri="{BB962C8B-B14F-4D97-AF65-F5344CB8AC3E}">
        <p14:creationId xmlns:p14="http://schemas.microsoft.com/office/powerpoint/2010/main" val="196741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Beyond 70 Years Old</a:t>
            </a:r>
            <a:endParaRPr lang="en-US" dirty="0"/>
          </a:p>
        </p:txBody>
      </p:sp>
      <p:sp>
        <p:nvSpPr>
          <p:cNvPr id="3" name="Content Placeholder 2"/>
          <p:cNvSpPr>
            <a:spLocks noGrp="1"/>
          </p:cNvSpPr>
          <p:nvPr>
            <p:ph sz="half" idx="1"/>
          </p:nvPr>
        </p:nvSpPr>
        <p:spPr/>
        <p:txBody>
          <a:bodyPr/>
          <a:lstStyle/>
          <a:p>
            <a:r>
              <a:rPr lang="en-US" dirty="0" smtClean="0"/>
              <a:t>Pertinent Questions:</a:t>
            </a:r>
          </a:p>
          <a:p>
            <a:pPr marL="0" indent="0">
              <a:buNone/>
            </a:pPr>
            <a:endParaRPr lang="en-US" dirty="0" smtClean="0"/>
          </a:p>
          <a:p>
            <a:pPr lvl="1"/>
            <a:r>
              <a:rPr lang="en-US" dirty="0" smtClean="0"/>
              <a:t>Why bother?</a:t>
            </a:r>
          </a:p>
          <a:p>
            <a:pPr marL="349250" lvl="1" indent="0">
              <a:buNone/>
            </a:pPr>
            <a:endParaRPr lang="en-US" dirty="0" smtClean="0"/>
          </a:p>
          <a:p>
            <a:pPr lvl="1"/>
            <a:r>
              <a:rPr lang="en-US" dirty="0" smtClean="0"/>
              <a:t>Is it effective?</a:t>
            </a:r>
          </a:p>
          <a:p>
            <a:pPr marL="349250" lvl="1" indent="0">
              <a:buNone/>
            </a:pPr>
            <a:endParaRPr lang="en-US" dirty="0" smtClean="0"/>
          </a:p>
          <a:p>
            <a:pPr lvl="1"/>
            <a:r>
              <a:rPr lang="en-US" dirty="0" smtClean="0"/>
              <a:t>Is it worthwhile?</a:t>
            </a:r>
            <a:endParaRPr lang="en-US" dirty="0"/>
          </a:p>
        </p:txBody>
      </p:sp>
      <p:pic>
        <p:nvPicPr>
          <p:cNvPr id="7" name="Content Placeholder 6"/>
          <p:cNvPicPr>
            <a:picLocks noGrp="1" noChangeAspect="1"/>
          </p:cNvPicPr>
          <p:nvPr>
            <p:ph sz="half" idx="2"/>
          </p:nvPr>
        </p:nvPicPr>
        <p:blipFill>
          <a:blip r:embed="rId2"/>
          <a:srcRect l="-10049" r="-10049"/>
          <a:stretch>
            <a:fillRect/>
          </a:stretch>
        </p:blipFill>
        <p:spPr/>
      </p:pic>
    </p:spTree>
    <p:extLst>
      <p:ext uri="{BB962C8B-B14F-4D97-AF65-F5344CB8AC3E}">
        <p14:creationId xmlns:p14="http://schemas.microsoft.com/office/powerpoint/2010/main" val="34144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Solution…</a:t>
            </a:r>
            <a:endParaRPr lang="en-US" dirty="0"/>
          </a:p>
        </p:txBody>
      </p:sp>
      <p:sp>
        <p:nvSpPr>
          <p:cNvPr id="3" name="Content Placeholder 2"/>
          <p:cNvSpPr>
            <a:spLocks noGrp="1"/>
          </p:cNvSpPr>
          <p:nvPr>
            <p:ph sz="half" idx="1"/>
          </p:nvPr>
        </p:nvSpPr>
        <p:spPr/>
        <p:txBody>
          <a:bodyPr/>
          <a:lstStyle/>
          <a:p>
            <a:pPr marL="0" indent="0">
              <a:buNone/>
            </a:pPr>
            <a:endParaRPr lang="en-US" dirty="0" smtClean="0"/>
          </a:p>
          <a:p>
            <a:r>
              <a:rPr lang="en-US" dirty="0" smtClean="0"/>
              <a:t>Can screening reduce excess cancer-mortality in patients &gt;= 70 years of age?</a:t>
            </a:r>
          </a:p>
          <a:p>
            <a:r>
              <a:rPr lang="en-US" dirty="0" smtClean="0"/>
              <a:t>Little direct evidence</a:t>
            </a:r>
            <a:endParaRPr lang="en-US" dirty="0"/>
          </a:p>
        </p:txBody>
      </p:sp>
      <p:pic>
        <p:nvPicPr>
          <p:cNvPr id="5" name="Content Placeholder 4"/>
          <p:cNvPicPr>
            <a:picLocks noGrp="1" noChangeAspect="1"/>
          </p:cNvPicPr>
          <p:nvPr>
            <p:ph sz="half" idx="2"/>
          </p:nvPr>
        </p:nvPicPr>
        <p:blipFill>
          <a:blip r:embed="rId2"/>
          <a:srcRect t="-22527" b="-22527"/>
          <a:stretch>
            <a:fillRect/>
          </a:stretch>
        </p:blipFill>
        <p:spPr>
          <a:xfrm>
            <a:off x="4845050" y="1760538"/>
            <a:ext cx="3611563" cy="4365625"/>
          </a:xfrm>
        </p:spPr>
      </p:pic>
    </p:spTree>
    <p:extLst>
      <p:ext uri="{BB962C8B-B14F-4D97-AF65-F5344CB8AC3E}">
        <p14:creationId xmlns:p14="http://schemas.microsoft.com/office/powerpoint/2010/main" val="2228546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 Objective #2</a:t>
            </a:r>
            <a:endParaRPr lang="en-US" dirty="0"/>
          </a:p>
        </p:txBody>
      </p:sp>
      <p:sp>
        <p:nvSpPr>
          <p:cNvPr id="3" name="Content Placeholder 2"/>
          <p:cNvSpPr>
            <a:spLocks noGrp="1"/>
          </p:cNvSpPr>
          <p:nvPr>
            <p:ph sz="half" idx="1"/>
          </p:nvPr>
        </p:nvSpPr>
        <p:spPr/>
        <p:txBody>
          <a:bodyPr>
            <a:normAutofit/>
          </a:bodyPr>
          <a:lstStyle/>
          <a:p>
            <a:r>
              <a:rPr lang="en-US" dirty="0" smtClean="0"/>
              <a:t>Patients divided into four subgroups based on age group and mode of presentation</a:t>
            </a:r>
          </a:p>
          <a:p>
            <a:r>
              <a:rPr lang="en-US" dirty="0" smtClean="0"/>
              <a:t>The cancer characteristics and subsequent outcome for the 4 subgroups are compared</a:t>
            </a:r>
          </a:p>
          <a:p>
            <a:r>
              <a:rPr lang="en-US" i="1" dirty="0" smtClean="0"/>
              <a:t>Effect of screening is inferred</a:t>
            </a:r>
            <a:endParaRPr lang="en-US" i="1"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688773837"/>
              </p:ext>
            </p:extLst>
          </p:nvPr>
        </p:nvGraphicFramePr>
        <p:xfrm>
          <a:off x="4845050" y="1760538"/>
          <a:ext cx="3611564" cy="2926080"/>
        </p:xfrm>
        <a:graphic>
          <a:graphicData uri="http://schemas.openxmlformats.org/drawingml/2006/table">
            <a:tbl>
              <a:tblPr firstRow="1" bandRow="1">
                <a:tableStyleId>{5C22544A-7EE6-4342-B048-85BDC9FD1C3A}</a:tableStyleId>
              </a:tblPr>
              <a:tblGrid>
                <a:gridCol w="1805782"/>
                <a:gridCol w="1805782"/>
              </a:tblGrid>
              <a:tr h="370840">
                <a:tc>
                  <a:txBody>
                    <a:bodyPr/>
                    <a:lstStyle/>
                    <a:p>
                      <a:pPr algn="ctr"/>
                      <a:endParaRPr lang="en-US" dirty="0" smtClean="0"/>
                    </a:p>
                    <a:p>
                      <a:pPr algn="ctr"/>
                      <a:r>
                        <a:rPr lang="en-US" dirty="0" smtClean="0"/>
                        <a:t>&lt;70 years</a:t>
                      </a:r>
                    </a:p>
                    <a:p>
                      <a:pPr algn="ctr"/>
                      <a:endParaRPr lang="en-US" dirty="0" smtClean="0"/>
                    </a:p>
                    <a:p>
                      <a:pPr algn="ctr"/>
                      <a:r>
                        <a:rPr lang="en-US" dirty="0" smtClean="0"/>
                        <a:t>Symptomatic</a:t>
                      </a:r>
                    </a:p>
                    <a:p>
                      <a:pPr algn="ctr"/>
                      <a:endParaRPr lang="en-US" dirty="0"/>
                    </a:p>
                  </a:txBody>
                  <a:tcPr>
                    <a:solidFill>
                      <a:srgbClr val="FF0000"/>
                    </a:solidFill>
                  </a:tcPr>
                </a:tc>
                <a:tc>
                  <a:txBody>
                    <a:bodyPr/>
                    <a:lstStyle/>
                    <a:p>
                      <a:pPr algn="ctr"/>
                      <a:endParaRPr lang="en-US" dirty="0" smtClean="0"/>
                    </a:p>
                    <a:p>
                      <a:pPr algn="ctr"/>
                      <a:r>
                        <a:rPr lang="en-US" dirty="0" smtClean="0"/>
                        <a:t>&lt; 70 years</a:t>
                      </a:r>
                    </a:p>
                    <a:p>
                      <a:pPr algn="ctr"/>
                      <a:endParaRPr lang="en-US" dirty="0" smtClean="0"/>
                    </a:p>
                    <a:p>
                      <a:pPr algn="ctr"/>
                      <a:r>
                        <a:rPr lang="en-US" dirty="0" smtClean="0"/>
                        <a:t>Screen-detected</a:t>
                      </a:r>
                      <a:endParaRPr lang="en-US" dirty="0"/>
                    </a:p>
                  </a:txBody>
                  <a:tcPr/>
                </a:tc>
              </a:tr>
              <a:tr h="370840">
                <a:tc>
                  <a:txBody>
                    <a:bodyPr/>
                    <a:lstStyle/>
                    <a:p>
                      <a:pPr algn="ctr"/>
                      <a:endParaRPr lang="en-US" dirty="0" smtClean="0"/>
                    </a:p>
                    <a:p>
                      <a:pPr algn="ctr"/>
                      <a:r>
                        <a:rPr lang="en-US" dirty="0" smtClean="0"/>
                        <a:t>&gt;=70 years</a:t>
                      </a:r>
                    </a:p>
                    <a:p>
                      <a:pPr algn="ctr"/>
                      <a:endParaRPr lang="en-US" dirty="0" smtClean="0"/>
                    </a:p>
                    <a:p>
                      <a:pPr algn="ctr"/>
                      <a:r>
                        <a:rPr lang="en-US" dirty="0" smtClean="0"/>
                        <a:t>Symptomatic</a:t>
                      </a:r>
                    </a:p>
                    <a:p>
                      <a:pPr algn="ctr"/>
                      <a:endParaRPr lang="en-US" dirty="0"/>
                    </a:p>
                  </a:txBody>
                  <a:tcPr>
                    <a:solidFill>
                      <a:srgbClr val="FFFF00"/>
                    </a:solidFill>
                  </a:tcPr>
                </a:tc>
                <a:tc>
                  <a:txBody>
                    <a:bodyPr/>
                    <a:lstStyle/>
                    <a:p>
                      <a:pPr algn="ctr"/>
                      <a:endParaRPr lang="en-US" dirty="0" smtClean="0"/>
                    </a:p>
                    <a:p>
                      <a:pPr algn="ctr"/>
                      <a:r>
                        <a:rPr lang="en-US" dirty="0" smtClean="0"/>
                        <a:t>&gt;=</a:t>
                      </a:r>
                      <a:r>
                        <a:rPr lang="en-US" baseline="0" dirty="0" smtClean="0"/>
                        <a:t> 70 years</a:t>
                      </a:r>
                    </a:p>
                    <a:p>
                      <a:pPr algn="ctr"/>
                      <a:endParaRPr lang="en-US" baseline="0" dirty="0" smtClean="0"/>
                    </a:p>
                    <a:p>
                      <a:pPr algn="ctr"/>
                      <a:r>
                        <a:rPr lang="en-US" baseline="0" dirty="0" smtClean="0"/>
                        <a:t>Screen-detected</a:t>
                      </a:r>
                      <a:endParaRPr lang="en-US" dirty="0"/>
                    </a:p>
                  </a:txBody>
                  <a:tcPr>
                    <a:solidFill>
                      <a:srgbClr val="92D050"/>
                    </a:solidFill>
                  </a:tcPr>
                </a:tc>
              </a:tr>
            </a:tbl>
          </a:graphicData>
        </a:graphic>
      </p:graphicFrame>
    </p:spTree>
    <p:extLst>
      <p:ext uri="{BB962C8B-B14F-4D97-AF65-F5344CB8AC3E}">
        <p14:creationId xmlns:p14="http://schemas.microsoft.com/office/powerpoint/2010/main" val="2652610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T-Stage at Diagnosis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3679248"/>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099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Node Involvement at Diagnosis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9622008"/>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98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Metastasis at Diagnosis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407558"/>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13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Death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3017717"/>
              </p:ext>
            </p:extLst>
          </p:nvPr>
        </p:nvGraphicFramePr>
        <p:xfrm>
          <a:off x="685800" y="1868488"/>
          <a:ext cx="7770813" cy="4257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831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Cancer Death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36340"/>
              </p:ext>
            </p:extLst>
          </p:nvPr>
        </p:nvGraphicFramePr>
        <p:xfrm>
          <a:off x="685800" y="1868488"/>
          <a:ext cx="7770810" cy="1808480"/>
        </p:xfrm>
        <a:graphic>
          <a:graphicData uri="http://schemas.openxmlformats.org/drawingml/2006/table">
            <a:tbl>
              <a:tblPr firstRow="1" bandRow="1">
                <a:tableStyleId>{5C22544A-7EE6-4342-B048-85BDC9FD1C3A}</a:tableStyleId>
              </a:tblPr>
              <a:tblGrid>
                <a:gridCol w="1295135"/>
                <a:gridCol w="1295135"/>
                <a:gridCol w="1347495"/>
                <a:gridCol w="1242775"/>
                <a:gridCol w="1295135"/>
                <a:gridCol w="1295135"/>
              </a:tblGrid>
              <a:tr h="370840">
                <a:tc>
                  <a:txBody>
                    <a:bodyPr/>
                    <a:lstStyle/>
                    <a:p>
                      <a:endParaRPr lang="en-US" dirty="0"/>
                    </a:p>
                  </a:txBody>
                  <a:tcPr marL="86340" marR="86340"/>
                </a:tc>
                <a:tc>
                  <a:txBody>
                    <a:bodyPr/>
                    <a:lstStyle/>
                    <a:p>
                      <a:r>
                        <a:rPr lang="en-US" sz="1600" dirty="0" smtClean="0"/>
                        <a:t>% cancer death</a:t>
                      </a:r>
                      <a:r>
                        <a:rPr lang="en-US" sz="1600" baseline="0" dirty="0" smtClean="0"/>
                        <a:t> </a:t>
                      </a:r>
                      <a:r>
                        <a:rPr lang="en-US" sz="1600" dirty="0" smtClean="0"/>
                        <a:t>with screening</a:t>
                      </a:r>
                      <a:endParaRPr lang="en-US" sz="1600" dirty="0"/>
                    </a:p>
                  </a:txBody>
                  <a:tcPr marL="86340" marR="86340"/>
                </a:tc>
                <a:tc>
                  <a:txBody>
                    <a:bodyPr/>
                    <a:lstStyle/>
                    <a:p>
                      <a:r>
                        <a:rPr lang="en-US" sz="1600" dirty="0" smtClean="0"/>
                        <a:t>% cancer death if symptom-</a:t>
                      </a:r>
                      <a:r>
                        <a:rPr lang="en-US" sz="1600" dirty="0" err="1" smtClean="0"/>
                        <a:t>atic</a:t>
                      </a:r>
                      <a:endParaRPr lang="en-US" sz="1600" dirty="0"/>
                    </a:p>
                  </a:txBody>
                  <a:tcPr marL="86340" marR="86340"/>
                </a:tc>
                <a:tc>
                  <a:txBody>
                    <a:bodyPr/>
                    <a:lstStyle/>
                    <a:p>
                      <a:r>
                        <a:rPr lang="en-US" sz="1600" dirty="0" smtClean="0"/>
                        <a:t>Absolute difference</a:t>
                      </a:r>
                      <a:endParaRPr lang="en-US" sz="1600" dirty="0"/>
                    </a:p>
                  </a:txBody>
                  <a:tcPr marL="86340" marR="86340"/>
                </a:tc>
                <a:tc>
                  <a:txBody>
                    <a:bodyPr/>
                    <a:lstStyle/>
                    <a:p>
                      <a:r>
                        <a:rPr lang="en-US" sz="1600" dirty="0" smtClean="0"/>
                        <a:t>Relative Risk Reduction</a:t>
                      </a:r>
                      <a:endParaRPr lang="en-US" sz="1600" dirty="0"/>
                    </a:p>
                  </a:txBody>
                  <a:tcPr marL="86340" marR="86340"/>
                </a:tc>
                <a:tc>
                  <a:txBody>
                    <a:bodyPr/>
                    <a:lstStyle/>
                    <a:p>
                      <a:r>
                        <a:rPr lang="en-US" sz="1600" dirty="0" smtClean="0"/>
                        <a:t>P-value*</a:t>
                      </a:r>
                    </a:p>
                  </a:txBody>
                  <a:tcPr marL="86340" marR="86340"/>
                </a:tc>
              </a:tr>
              <a:tr h="370840">
                <a:tc>
                  <a:txBody>
                    <a:bodyPr/>
                    <a:lstStyle/>
                    <a:p>
                      <a:r>
                        <a:rPr lang="en-US" dirty="0" smtClean="0"/>
                        <a:t>Under 70</a:t>
                      </a:r>
                      <a:endParaRPr lang="en-US" dirty="0"/>
                    </a:p>
                  </a:txBody>
                  <a:tcPr marL="86340" marR="86340"/>
                </a:tc>
                <a:tc>
                  <a:txBody>
                    <a:bodyPr/>
                    <a:lstStyle/>
                    <a:p>
                      <a:r>
                        <a:rPr lang="en-US" dirty="0" smtClean="0"/>
                        <a:t>3%</a:t>
                      </a:r>
                      <a:endParaRPr lang="en-US" dirty="0"/>
                    </a:p>
                  </a:txBody>
                  <a:tcPr marL="86340" marR="86340"/>
                </a:tc>
                <a:tc>
                  <a:txBody>
                    <a:bodyPr/>
                    <a:lstStyle/>
                    <a:p>
                      <a:r>
                        <a:rPr lang="en-US" dirty="0" smtClean="0"/>
                        <a:t>16%</a:t>
                      </a:r>
                      <a:endParaRPr lang="en-US" dirty="0"/>
                    </a:p>
                  </a:txBody>
                  <a:tcPr marL="86340" marR="86340"/>
                </a:tc>
                <a:tc>
                  <a:txBody>
                    <a:bodyPr/>
                    <a:lstStyle/>
                    <a:p>
                      <a:r>
                        <a:rPr lang="en-US" dirty="0" smtClean="0"/>
                        <a:t>13%</a:t>
                      </a:r>
                      <a:endParaRPr lang="en-US" dirty="0"/>
                    </a:p>
                  </a:txBody>
                  <a:tcPr marL="86340" marR="86340"/>
                </a:tc>
                <a:tc>
                  <a:txBody>
                    <a:bodyPr/>
                    <a:lstStyle/>
                    <a:p>
                      <a:r>
                        <a:rPr lang="en-US" dirty="0" smtClean="0"/>
                        <a:t>83%</a:t>
                      </a:r>
                      <a:endParaRPr lang="en-US" dirty="0"/>
                    </a:p>
                  </a:txBody>
                  <a:tcPr marL="86340" marR="86340"/>
                </a:tc>
                <a:tc>
                  <a:txBody>
                    <a:bodyPr/>
                    <a:lstStyle/>
                    <a:p>
                      <a:r>
                        <a:rPr lang="en-US" dirty="0" smtClean="0"/>
                        <a:t>P&lt;0.05</a:t>
                      </a:r>
                      <a:endParaRPr lang="en-US" dirty="0"/>
                    </a:p>
                  </a:txBody>
                  <a:tcPr marL="86340" marR="86340"/>
                </a:tc>
              </a:tr>
              <a:tr h="370840">
                <a:tc>
                  <a:txBody>
                    <a:bodyPr/>
                    <a:lstStyle/>
                    <a:p>
                      <a:r>
                        <a:rPr lang="en-US" dirty="0" smtClean="0"/>
                        <a:t>70</a:t>
                      </a:r>
                      <a:r>
                        <a:rPr lang="en-US" baseline="0" dirty="0" smtClean="0"/>
                        <a:t> or over</a:t>
                      </a:r>
                      <a:endParaRPr lang="en-US" dirty="0"/>
                    </a:p>
                  </a:txBody>
                  <a:tcPr marL="86340" marR="86340"/>
                </a:tc>
                <a:tc>
                  <a:txBody>
                    <a:bodyPr/>
                    <a:lstStyle/>
                    <a:p>
                      <a:r>
                        <a:rPr lang="en-US" dirty="0" smtClean="0"/>
                        <a:t>7%</a:t>
                      </a:r>
                      <a:endParaRPr lang="en-US" dirty="0"/>
                    </a:p>
                  </a:txBody>
                  <a:tcPr marL="86340" marR="86340"/>
                </a:tc>
                <a:tc>
                  <a:txBody>
                    <a:bodyPr/>
                    <a:lstStyle/>
                    <a:p>
                      <a:r>
                        <a:rPr lang="en-US" dirty="0" smtClean="0"/>
                        <a:t>17%</a:t>
                      </a:r>
                      <a:endParaRPr lang="en-US" dirty="0"/>
                    </a:p>
                  </a:txBody>
                  <a:tcPr marL="86340" marR="86340"/>
                </a:tc>
                <a:tc>
                  <a:txBody>
                    <a:bodyPr/>
                    <a:lstStyle/>
                    <a:p>
                      <a:r>
                        <a:rPr lang="en-US" dirty="0" smtClean="0"/>
                        <a:t>10%</a:t>
                      </a:r>
                      <a:endParaRPr lang="en-US" dirty="0"/>
                    </a:p>
                  </a:txBody>
                  <a:tcPr marL="86340" marR="86340"/>
                </a:tc>
                <a:tc>
                  <a:txBody>
                    <a:bodyPr/>
                    <a:lstStyle/>
                    <a:p>
                      <a:r>
                        <a:rPr lang="en-US" dirty="0" smtClean="0"/>
                        <a:t>59%</a:t>
                      </a:r>
                      <a:endParaRPr lang="en-US" dirty="0"/>
                    </a:p>
                  </a:txBody>
                  <a:tcPr marL="86340" marR="86340"/>
                </a:tc>
                <a:tc>
                  <a:txBody>
                    <a:bodyPr/>
                    <a:lstStyle/>
                    <a:p>
                      <a:r>
                        <a:rPr lang="en-US" dirty="0" smtClean="0"/>
                        <a:t>P&lt;0.05</a:t>
                      </a:r>
                      <a:endParaRPr lang="en-US" dirty="0"/>
                    </a:p>
                  </a:txBody>
                  <a:tcPr marL="86340" marR="86340"/>
                </a:tc>
              </a:tr>
            </a:tbl>
          </a:graphicData>
        </a:graphic>
      </p:graphicFrame>
      <p:sp>
        <p:nvSpPr>
          <p:cNvPr id="5" name="TextBox 4"/>
          <p:cNvSpPr txBox="1"/>
          <p:nvPr/>
        </p:nvSpPr>
        <p:spPr>
          <a:xfrm>
            <a:off x="1092261" y="3916833"/>
            <a:ext cx="6957550" cy="646331"/>
          </a:xfrm>
          <a:prstGeom prst="rect">
            <a:avLst/>
          </a:prstGeom>
          <a:noFill/>
        </p:spPr>
        <p:txBody>
          <a:bodyPr wrap="square" rtlCol="0">
            <a:spAutoFit/>
          </a:bodyPr>
          <a:lstStyle/>
          <a:p>
            <a:r>
              <a:rPr lang="en-US" dirty="0" smtClean="0"/>
              <a:t>*After adjusting for nodal status, presence of metastasis and receptor status using regression analysis</a:t>
            </a:r>
            <a:endParaRPr lang="en-US" dirty="0"/>
          </a:p>
        </p:txBody>
      </p:sp>
    </p:spTree>
    <p:extLst>
      <p:ext uri="{BB962C8B-B14F-4D97-AF65-F5344CB8AC3E}">
        <p14:creationId xmlns:p14="http://schemas.microsoft.com/office/powerpoint/2010/main" val="2654991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Solution</a:t>
            </a:r>
            <a:endParaRPr lang="en-US" dirty="0"/>
          </a:p>
        </p:txBody>
      </p:sp>
      <p:sp>
        <p:nvSpPr>
          <p:cNvPr id="3" name="Content Placeholder 2"/>
          <p:cNvSpPr>
            <a:spLocks noGrp="1"/>
          </p:cNvSpPr>
          <p:nvPr>
            <p:ph idx="1"/>
          </p:nvPr>
        </p:nvSpPr>
        <p:spPr/>
        <p:txBody>
          <a:bodyPr>
            <a:normAutofit/>
          </a:bodyPr>
          <a:lstStyle/>
          <a:p>
            <a:r>
              <a:rPr lang="en-US" b="1" i="1" dirty="0" smtClean="0"/>
              <a:t>Regardless of age</a:t>
            </a:r>
            <a:r>
              <a:rPr lang="en-US" dirty="0" smtClean="0"/>
              <a:t>, patients with screen-detected cancers have:</a:t>
            </a:r>
          </a:p>
          <a:p>
            <a:endParaRPr lang="en-US" dirty="0" smtClean="0"/>
          </a:p>
          <a:p>
            <a:pPr lvl="1"/>
            <a:r>
              <a:rPr lang="en-US" b="1" i="1" dirty="0" smtClean="0"/>
              <a:t>Earlier </a:t>
            </a:r>
            <a:r>
              <a:rPr lang="en-US" dirty="0" smtClean="0"/>
              <a:t>stage</a:t>
            </a:r>
          </a:p>
          <a:p>
            <a:pPr lvl="1"/>
            <a:r>
              <a:rPr lang="en-US" b="1" i="1" dirty="0" smtClean="0"/>
              <a:t>Less </a:t>
            </a:r>
            <a:r>
              <a:rPr lang="en-US" dirty="0" smtClean="0"/>
              <a:t>cancer death</a:t>
            </a:r>
          </a:p>
          <a:p>
            <a:pPr marL="349250" lvl="1" indent="0">
              <a:buNone/>
            </a:pPr>
            <a:endParaRPr lang="en-US" dirty="0" smtClean="0"/>
          </a:p>
          <a:p>
            <a:r>
              <a:rPr lang="en-US" b="1" i="1" dirty="0" smtClean="0"/>
              <a:t>The effects are more pronounced in the younger age group, but they are still observable in the older age group</a:t>
            </a:r>
            <a:endParaRPr lang="en-US" dirty="0" smtClean="0"/>
          </a:p>
          <a:p>
            <a:endParaRPr lang="en-US" dirty="0"/>
          </a:p>
        </p:txBody>
      </p:sp>
    </p:spTree>
    <p:extLst>
      <p:ext uri="{BB962C8B-B14F-4D97-AF65-F5344CB8AC3E}">
        <p14:creationId xmlns:p14="http://schemas.microsoft.com/office/powerpoint/2010/main" val="630079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r>
              <a:rPr lang="en-US" dirty="0" smtClean="0"/>
              <a:t>Symptomatic presentation is being used as a surrogate for not having screening</a:t>
            </a:r>
          </a:p>
          <a:p>
            <a:pPr lvl="1"/>
            <a:r>
              <a:rPr lang="en-US" dirty="0" smtClean="0"/>
              <a:t>But some symptomatic patients might have been having screening</a:t>
            </a:r>
          </a:p>
          <a:p>
            <a:r>
              <a:rPr lang="en-US" dirty="0" smtClean="0"/>
              <a:t>The study did not capture those with asymptomatic cancer who did not have screening</a:t>
            </a:r>
          </a:p>
          <a:p>
            <a:r>
              <a:rPr lang="en-US" dirty="0" smtClean="0"/>
              <a:t>Unclear how and at what frequency screening was performed, </a:t>
            </a:r>
            <a:r>
              <a:rPr lang="en-US" dirty="0" err="1" smtClean="0"/>
              <a:t>esp</a:t>
            </a:r>
            <a:r>
              <a:rPr lang="en-US" dirty="0" smtClean="0"/>
              <a:t> in the &gt; 70 years age group</a:t>
            </a:r>
          </a:p>
          <a:p>
            <a:r>
              <a:rPr lang="en-US" dirty="0" smtClean="0"/>
              <a:t>Selection bias – patients self selected or have certain risk factors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37980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it Worthwhile?</a:t>
            </a:r>
            <a:endParaRPr lang="en-US" dirty="0"/>
          </a:p>
        </p:txBody>
      </p:sp>
      <p:sp>
        <p:nvSpPr>
          <p:cNvPr id="3" name="Content Placeholder 2"/>
          <p:cNvSpPr>
            <a:spLocks noGrp="1"/>
          </p:cNvSpPr>
          <p:nvPr>
            <p:ph sz="half" idx="1"/>
          </p:nvPr>
        </p:nvSpPr>
        <p:spPr/>
        <p:txBody>
          <a:bodyPr/>
          <a:lstStyle/>
          <a:p>
            <a:r>
              <a:rPr lang="en-US" dirty="0" smtClean="0"/>
              <a:t>The 70+ age group have a non-cancer death rate of 23.8% </a:t>
            </a:r>
            <a:r>
              <a:rPr lang="en-US" dirty="0" err="1" smtClean="0"/>
              <a:t>vs</a:t>
            </a:r>
            <a:r>
              <a:rPr lang="en-US" dirty="0" smtClean="0"/>
              <a:t> 2.3% in the &lt; 70 age group during the follow up period</a:t>
            </a:r>
          </a:p>
          <a:p>
            <a:endParaRPr lang="en-US" dirty="0"/>
          </a:p>
          <a:p>
            <a:r>
              <a:rPr lang="en-US" dirty="0" smtClean="0"/>
              <a:t>Reduction in cancer death may be small in comparison to background non-cancer-related mortality</a:t>
            </a:r>
            <a:endParaRPr lang="en-US" dirty="0"/>
          </a:p>
          <a:p>
            <a:endParaRPr lang="en-US" dirty="0"/>
          </a:p>
        </p:txBody>
      </p:sp>
      <p:pic>
        <p:nvPicPr>
          <p:cNvPr id="5" name="Content Placeholder 4"/>
          <p:cNvPicPr>
            <a:picLocks noGrp="1" noChangeAspect="1"/>
          </p:cNvPicPr>
          <p:nvPr>
            <p:ph sz="half" idx="2"/>
          </p:nvPr>
        </p:nvPicPr>
        <p:blipFill>
          <a:blip r:embed="rId2"/>
          <a:srcRect t="-15191" b="-15191"/>
          <a:stretch>
            <a:fillRect/>
          </a:stretch>
        </p:blipFill>
        <p:spPr/>
      </p:pic>
    </p:spTree>
    <p:extLst>
      <p:ext uri="{BB962C8B-B14F-4D97-AF65-F5344CB8AC3E}">
        <p14:creationId xmlns:p14="http://schemas.microsoft.com/office/powerpoint/2010/main" val="3974351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sp>
        <p:nvSpPr>
          <p:cNvPr id="3" name="Content Placeholder 2"/>
          <p:cNvSpPr>
            <a:spLocks noGrp="1"/>
          </p:cNvSpPr>
          <p:nvPr>
            <p:ph idx="1"/>
          </p:nvPr>
        </p:nvSpPr>
        <p:spPr/>
        <p:txBody>
          <a:bodyPr>
            <a:normAutofit fontScale="92500"/>
          </a:bodyPr>
          <a:lstStyle/>
          <a:p>
            <a:r>
              <a:rPr lang="en-US" b="1" i="1" dirty="0" smtClean="0"/>
              <a:t>1 in 5 </a:t>
            </a:r>
            <a:r>
              <a:rPr lang="en-US" dirty="0" smtClean="0"/>
              <a:t>breast cancer patients are &gt;= 70 years of age</a:t>
            </a:r>
          </a:p>
          <a:p>
            <a:pPr lvl="1"/>
            <a:r>
              <a:rPr lang="en-US" dirty="0" smtClean="0"/>
              <a:t>Auckland Breast</a:t>
            </a:r>
            <a:r>
              <a:rPr lang="en-US" dirty="0"/>
              <a:t> </a:t>
            </a:r>
            <a:r>
              <a:rPr lang="en-US" dirty="0" smtClean="0"/>
              <a:t>Cancer Registry Data</a:t>
            </a:r>
          </a:p>
          <a:p>
            <a:pPr marL="0" indent="0">
              <a:buNone/>
            </a:pPr>
            <a:endParaRPr lang="en-US" dirty="0" smtClean="0"/>
          </a:p>
          <a:p>
            <a:r>
              <a:rPr lang="en-US" dirty="0" smtClean="0"/>
              <a:t>Currently </a:t>
            </a:r>
            <a:r>
              <a:rPr lang="en-US" dirty="0" err="1" smtClean="0"/>
              <a:t>BreastScreen</a:t>
            </a:r>
            <a:r>
              <a:rPr lang="en-US" dirty="0" smtClean="0"/>
              <a:t> </a:t>
            </a:r>
            <a:r>
              <a:rPr lang="en-US" dirty="0" err="1" smtClean="0"/>
              <a:t>Aotearoa</a:t>
            </a:r>
            <a:r>
              <a:rPr lang="en-US" dirty="0" smtClean="0"/>
              <a:t> is offering nationwide, publicly-funded breast cancer screening for all women aged 45-69. </a:t>
            </a:r>
          </a:p>
          <a:p>
            <a:pPr lvl="1"/>
            <a:r>
              <a:rPr lang="en-US" dirty="0" smtClean="0"/>
              <a:t>Some women &gt;= 70 continue with screening if they meet certain risk criteria or through self-funding</a:t>
            </a:r>
          </a:p>
          <a:p>
            <a:pPr marL="0" indent="0">
              <a:buNone/>
            </a:pPr>
            <a:endParaRPr lang="en-US" dirty="0" smtClean="0"/>
          </a:p>
          <a:p>
            <a:r>
              <a:rPr lang="en-US" dirty="0" smtClean="0"/>
              <a:t>The evidence for breast cancer screening beyond age 70 is lacking</a:t>
            </a:r>
          </a:p>
        </p:txBody>
      </p:sp>
    </p:spTree>
    <p:extLst>
      <p:ext uri="{BB962C8B-B14F-4D97-AF65-F5344CB8AC3E}">
        <p14:creationId xmlns:p14="http://schemas.microsoft.com/office/powerpoint/2010/main" val="301706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Moving Goal Post</a:t>
            </a:r>
            <a:endParaRPr lang="en-US" dirty="0"/>
          </a:p>
        </p:txBody>
      </p:sp>
      <p:pic>
        <p:nvPicPr>
          <p:cNvPr id="5" name="Content Placeholder 4"/>
          <p:cNvPicPr>
            <a:picLocks noGrp="1" noChangeAspect="1"/>
          </p:cNvPicPr>
          <p:nvPr>
            <p:ph idx="1"/>
          </p:nvPr>
        </p:nvPicPr>
        <p:blipFill>
          <a:blip r:embed="rId2"/>
          <a:srcRect l="-15359" r="-15359"/>
          <a:stretch>
            <a:fillRect/>
          </a:stretch>
        </p:blipFill>
        <p:spPr/>
      </p:pic>
      <p:sp>
        <p:nvSpPr>
          <p:cNvPr id="7" name="TextBox 6"/>
          <p:cNvSpPr txBox="1"/>
          <p:nvPr/>
        </p:nvSpPr>
        <p:spPr>
          <a:xfrm>
            <a:off x="2450353" y="6269922"/>
            <a:ext cx="4237057" cy="369332"/>
          </a:xfrm>
          <a:prstGeom prst="rect">
            <a:avLst/>
          </a:prstGeom>
          <a:noFill/>
        </p:spPr>
        <p:txBody>
          <a:bodyPr wrap="none" rtlCol="0">
            <a:spAutoFit/>
          </a:bodyPr>
          <a:lstStyle/>
          <a:p>
            <a:r>
              <a:rPr lang="en-US" dirty="0"/>
              <a:t>Source: Office for National </a:t>
            </a:r>
            <a:r>
              <a:rPr lang="en-US" dirty="0" smtClean="0"/>
              <a:t>Statistics, UK</a:t>
            </a:r>
            <a:endParaRPr lang="en-US" dirty="0"/>
          </a:p>
        </p:txBody>
      </p:sp>
    </p:spTree>
    <p:extLst>
      <p:ext uri="{BB962C8B-B14F-4D97-AF65-F5344CB8AC3E}">
        <p14:creationId xmlns:p14="http://schemas.microsoft.com/office/powerpoint/2010/main" val="3880650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Worthwhile?</a:t>
            </a:r>
            <a:endParaRPr lang="en-US" dirty="0"/>
          </a:p>
        </p:txBody>
      </p:sp>
      <p:sp>
        <p:nvSpPr>
          <p:cNvPr id="3" name="Content Placeholder 2"/>
          <p:cNvSpPr>
            <a:spLocks noGrp="1"/>
          </p:cNvSpPr>
          <p:nvPr>
            <p:ph idx="1"/>
          </p:nvPr>
        </p:nvSpPr>
        <p:spPr/>
        <p:txBody>
          <a:bodyPr/>
          <a:lstStyle/>
          <a:p>
            <a:r>
              <a:rPr lang="en-US" dirty="0" smtClean="0"/>
              <a:t>As life expectancy increases and non-cancer death decreases, any potential reduction in cancer-deaths becomes proportionately more significant</a:t>
            </a:r>
          </a:p>
          <a:p>
            <a:endParaRPr lang="en-US" dirty="0" smtClean="0"/>
          </a:p>
          <a:p>
            <a:r>
              <a:rPr lang="en-US" dirty="0" smtClean="0"/>
              <a:t>The benefit of screening would be most pronounced in those who are healthy and have correspondingly longer life expectancy</a:t>
            </a:r>
          </a:p>
          <a:p>
            <a:endParaRPr lang="en-US" dirty="0"/>
          </a:p>
          <a:p>
            <a:r>
              <a:rPr lang="en-US" dirty="0" smtClean="0"/>
              <a:t>Dying of breast cancer </a:t>
            </a:r>
            <a:r>
              <a:rPr lang="en-US" i="1" dirty="0" err="1" smtClean="0"/>
              <a:t>vs</a:t>
            </a:r>
            <a:r>
              <a:rPr lang="en-US" dirty="0" smtClean="0"/>
              <a:t> dying with breast cancer</a:t>
            </a:r>
            <a:endParaRPr lang="en-US" dirty="0"/>
          </a:p>
        </p:txBody>
      </p:sp>
    </p:spTree>
    <p:extLst>
      <p:ext uri="{BB962C8B-B14F-4D97-AF65-F5344CB8AC3E}">
        <p14:creationId xmlns:p14="http://schemas.microsoft.com/office/powerpoint/2010/main" val="395647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Patients aged 70 or over present with more advanced disease and worse survival than patients under 70 years of age</a:t>
            </a:r>
          </a:p>
          <a:p>
            <a:r>
              <a:rPr lang="en-US" dirty="0" smtClean="0"/>
              <a:t>While age is an independent predictor of survival in its own right, not having screening is likely to have contributed to the more advanced disease state and poorer survival in the &gt;=70 age group</a:t>
            </a:r>
          </a:p>
          <a:p>
            <a:r>
              <a:rPr lang="en-US" dirty="0" smtClean="0"/>
              <a:t>Patients &gt;= 70 who have screen-detected cancer have better survival when compared to those who have symptomatic, non-screen-detected cancer (with caveats)</a:t>
            </a:r>
          </a:p>
          <a:p>
            <a:r>
              <a:rPr lang="en-US" dirty="0" smtClean="0"/>
              <a:t>The degree of benefit from screening in the &gt;= 70 age group will be largely dependent on the patients’ underlying health status</a:t>
            </a:r>
            <a:endParaRPr lang="en-US" dirty="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2180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3" name="Content Placeholder 2"/>
          <p:cNvSpPr>
            <a:spLocks noGrp="1"/>
          </p:cNvSpPr>
          <p:nvPr>
            <p:ph sz="half" idx="1"/>
          </p:nvPr>
        </p:nvSpPr>
        <p:spPr/>
        <p:txBody>
          <a:bodyPr/>
          <a:lstStyle/>
          <a:p>
            <a:r>
              <a:rPr lang="en-US" dirty="0" smtClean="0"/>
              <a:t>What do we know about breast cancers in patients aged 70 or over?</a:t>
            </a:r>
            <a:endParaRPr lang="en-US" dirty="0"/>
          </a:p>
        </p:txBody>
      </p:sp>
      <p:pic>
        <p:nvPicPr>
          <p:cNvPr id="6" name="Content Placeholder 5"/>
          <p:cNvPicPr>
            <a:picLocks noGrp="1" noChangeAspect="1"/>
          </p:cNvPicPr>
          <p:nvPr>
            <p:ph sz="half" idx="2"/>
          </p:nvPr>
        </p:nvPicPr>
        <p:blipFill>
          <a:blip r:embed="rId2"/>
          <a:srcRect l="9906" r="9906"/>
          <a:stretch>
            <a:fillRect/>
          </a:stretch>
        </p:blipFill>
        <p:spPr/>
      </p:pic>
    </p:spTree>
    <p:extLst>
      <p:ext uri="{BB962C8B-B14F-4D97-AF65-F5344CB8AC3E}">
        <p14:creationId xmlns:p14="http://schemas.microsoft.com/office/powerpoint/2010/main" val="382081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Auckland Breast Cancer Registry</a:t>
            </a:r>
            <a:endParaRPr lang="en-US" dirty="0"/>
          </a:p>
        </p:txBody>
      </p:sp>
      <p:sp>
        <p:nvSpPr>
          <p:cNvPr id="3" name="Content Placeholder 2"/>
          <p:cNvSpPr>
            <a:spLocks noGrp="1"/>
          </p:cNvSpPr>
          <p:nvPr>
            <p:ph idx="1"/>
          </p:nvPr>
        </p:nvSpPr>
        <p:spPr/>
        <p:txBody>
          <a:bodyPr>
            <a:normAutofit/>
          </a:bodyPr>
          <a:lstStyle/>
          <a:p>
            <a:r>
              <a:rPr lang="en-US" dirty="0" smtClean="0"/>
              <a:t>Auckland Breast Cancer Registry captures all breast cancer cases in the Greater Auckland region since 2000</a:t>
            </a:r>
          </a:p>
          <a:p>
            <a:pPr marL="0" indent="0">
              <a:buNone/>
            </a:pPr>
            <a:endParaRPr lang="en-US" dirty="0" smtClean="0"/>
          </a:p>
          <a:p>
            <a:r>
              <a:rPr lang="en-US" dirty="0" smtClean="0"/>
              <a:t>The Registry records de-identified data of patient demographics, cancer characteristics, treatment and long term follow up outcome</a:t>
            </a:r>
          </a:p>
          <a:p>
            <a:endParaRPr lang="en-US" dirty="0"/>
          </a:p>
        </p:txBody>
      </p:sp>
    </p:spTree>
    <p:extLst>
      <p:ext uri="{BB962C8B-B14F-4D97-AF65-F5344CB8AC3E}">
        <p14:creationId xmlns:p14="http://schemas.microsoft.com/office/powerpoint/2010/main" val="231336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25 at 6.09.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92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Objective #1</a:t>
            </a:r>
            <a:endParaRPr lang="en-US" dirty="0"/>
          </a:p>
        </p:txBody>
      </p:sp>
      <p:sp>
        <p:nvSpPr>
          <p:cNvPr id="3" name="Content Placeholder 2"/>
          <p:cNvSpPr>
            <a:spLocks noGrp="1"/>
          </p:cNvSpPr>
          <p:nvPr>
            <p:ph idx="1"/>
          </p:nvPr>
        </p:nvSpPr>
        <p:spPr/>
        <p:txBody>
          <a:bodyPr>
            <a:normAutofit/>
          </a:bodyPr>
          <a:lstStyle/>
          <a:p>
            <a:r>
              <a:rPr lang="en-US" dirty="0" smtClean="0"/>
              <a:t>Using the Auckland Breast Cancer Registry Data, this study retrospectively examines:</a:t>
            </a:r>
          </a:p>
          <a:p>
            <a:pPr lvl="1"/>
            <a:r>
              <a:rPr lang="en-US" dirty="0" smtClean="0"/>
              <a:t>Demographics</a:t>
            </a:r>
          </a:p>
          <a:p>
            <a:pPr lvl="1"/>
            <a:r>
              <a:rPr lang="en-US" dirty="0" smtClean="0"/>
              <a:t>Mode of breast cancer presentation</a:t>
            </a:r>
          </a:p>
          <a:p>
            <a:pPr lvl="2"/>
            <a:r>
              <a:rPr lang="en-US" dirty="0" smtClean="0"/>
              <a:t>i.e. screen detected </a:t>
            </a:r>
            <a:r>
              <a:rPr lang="en-US" dirty="0" err="1" smtClean="0"/>
              <a:t>vs</a:t>
            </a:r>
            <a:r>
              <a:rPr lang="en-US" dirty="0" smtClean="0"/>
              <a:t> symptomatic</a:t>
            </a:r>
          </a:p>
          <a:p>
            <a:pPr lvl="1"/>
            <a:r>
              <a:rPr lang="en-US" dirty="0" smtClean="0"/>
              <a:t>Cancer characteristics at presentation</a:t>
            </a:r>
          </a:p>
          <a:p>
            <a:pPr lvl="1"/>
            <a:r>
              <a:rPr lang="en-US" dirty="0" smtClean="0"/>
              <a:t>Cancer stage at presentation</a:t>
            </a:r>
          </a:p>
          <a:p>
            <a:pPr lvl="1"/>
            <a:r>
              <a:rPr lang="en-US" dirty="0" smtClean="0"/>
              <a:t>Long term outcome</a:t>
            </a:r>
          </a:p>
          <a:p>
            <a:pPr lvl="2"/>
            <a:r>
              <a:rPr lang="en-US" dirty="0" smtClean="0"/>
              <a:t>Survival, recurrence, metastasis, second cancer</a:t>
            </a:r>
          </a:p>
          <a:p>
            <a:r>
              <a:rPr lang="en-US" dirty="0" smtClean="0"/>
              <a:t>Ethics approval</a:t>
            </a:r>
          </a:p>
        </p:txBody>
      </p:sp>
    </p:spTree>
    <p:extLst>
      <p:ext uri="{BB962C8B-B14F-4D97-AF65-F5344CB8AC3E}">
        <p14:creationId xmlns:p14="http://schemas.microsoft.com/office/powerpoint/2010/main" val="423284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28"/>
            <a:ext cx="8229600" cy="1143000"/>
          </a:xfrm>
        </p:spPr>
        <p:txBody>
          <a:bodyPr/>
          <a:lstStyle/>
          <a:p>
            <a:r>
              <a:rPr lang="en-US" dirty="0" smtClean="0"/>
              <a:t>Registry Data Set</a:t>
            </a:r>
            <a:endParaRPr lang="en-US" dirty="0"/>
          </a:p>
        </p:txBody>
      </p:sp>
      <p:sp>
        <p:nvSpPr>
          <p:cNvPr id="3" name="Content Placeholder 2"/>
          <p:cNvSpPr>
            <a:spLocks noGrp="1"/>
          </p:cNvSpPr>
          <p:nvPr>
            <p:ph idx="1"/>
          </p:nvPr>
        </p:nvSpPr>
        <p:spPr/>
        <p:txBody>
          <a:bodyPr>
            <a:normAutofit/>
          </a:bodyPr>
          <a:lstStyle/>
          <a:p>
            <a:r>
              <a:rPr lang="en-US" dirty="0" smtClean="0"/>
              <a:t>The study covers the period 2000-2014</a:t>
            </a:r>
            <a:endParaRPr lang="en-US" dirty="0"/>
          </a:p>
          <a:p>
            <a:r>
              <a:rPr lang="en-US" dirty="0" smtClean="0"/>
              <a:t>A total of 11481 patients have been identified</a:t>
            </a:r>
          </a:p>
          <a:p>
            <a:r>
              <a:rPr lang="en-US" dirty="0" smtClean="0"/>
              <a:t>Of whom, 2002 (17%) of the patients were 70 or over</a:t>
            </a:r>
          </a:p>
          <a:p>
            <a:endParaRPr lang="en-US" dirty="0"/>
          </a:p>
        </p:txBody>
      </p:sp>
    </p:spTree>
    <p:extLst>
      <p:ext uri="{BB962C8B-B14F-4D97-AF65-F5344CB8AC3E}">
        <p14:creationId xmlns:p14="http://schemas.microsoft.com/office/powerpoint/2010/main" val="47335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Patient Demographics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834485"/>
              </p:ext>
            </p:extLst>
          </p:nvPr>
        </p:nvGraphicFramePr>
        <p:xfrm>
          <a:off x="685800" y="1868488"/>
          <a:ext cx="7770820" cy="3708400"/>
        </p:xfrm>
        <a:graphic>
          <a:graphicData uri="http://schemas.openxmlformats.org/drawingml/2006/table">
            <a:tbl>
              <a:tblPr firstRow="1" bandRow="1">
                <a:tableStyleId>{5C22544A-7EE6-4342-B048-85BDC9FD1C3A}</a:tableStyleId>
              </a:tblPr>
              <a:tblGrid>
                <a:gridCol w="1942705"/>
                <a:gridCol w="1942705"/>
                <a:gridCol w="1942705"/>
                <a:gridCol w="1942705"/>
              </a:tblGrid>
              <a:tr h="370840">
                <a:tc>
                  <a:txBody>
                    <a:bodyPr/>
                    <a:lstStyle/>
                    <a:p>
                      <a:endParaRPr lang="en-US" dirty="0"/>
                    </a:p>
                  </a:txBody>
                  <a:tcPr marL="86340" marR="86340"/>
                </a:tc>
                <a:tc>
                  <a:txBody>
                    <a:bodyPr/>
                    <a:lstStyle/>
                    <a:p>
                      <a:r>
                        <a:rPr lang="en-US" dirty="0" smtClean="0"/>
                        <a:t>Overall</a:t>
                      </a:r>
                      <a:endParaRPr lang="en-US" dirty="0"/>
                    </a:p>
                  </a:txBody>
                  <a:tcPr marL="86340" marR="86340"/>
                </a:tc>
                <a:tc>
                  <a:txBody>
                    <a:bodyPr/>
                    <a:lstStyle/>
                    <a:p>
                      <a:r>
                        <a:rPr lang="en-US" dirty="0" smtClean="0"/>
                        <a:t>Under 70</a:t>
                      </a:r>
                      <a:endParaRPr lang="en-US" dirty="0"/>
                    </a:p>
                  </a:txBody>
                  <a:tcPr marL="86340" marR="86340"/>
                </a:tc>
                <a:tc>
                  <a:txBody>
                    <a:bodyPr/>
                    <a:lstStyle/>
                    <a:p>
                      <a:r>
                        <a:rPr lang="en-US" dirty="0" smtClean="0"/>
                        <a:t>70 or over</a:t>
                      </a:r>
                      <a:endParaRPr lang="en-US" dirty="0"/>
                    </a:p>
                  </a:txBody>
                  <a:tcPr marL="86340" marR="86340"/>
                </a:tc>
              </a:tr>
              <a:tr h="370840">
                <a:tc>
                  <a:txBody>
                    <a:bodyPr/>
                    <a:lstStyle/>
                    <a:p>
                      <a:r>
                        <a:rPr lang="en-US" dirty="0" smtClean="0"/>
                        <a:t>N</a:t>
                      </a:r>
                      <a:endParaRPr lang="en-US" dirty="0"/>
                    </a:p>
                  </a:txBody>
                  <a:tcPr marL="86340" marR="86340"/>
                </a:tc>
                <a:tc>
                  <a:txBody>
                    <a:bodyPr/>
                    <a:lstStyle/>
                    <a:p>
                      <a:r>
                        <a:rPr lang="en-US" dirty="0" smtClean="0"/>
                        <a:t>11481</a:t>
                      </a:r>
                      <a:endParaRPr lang="en-US" dirty="0"/>
                    </a:p>
                  </a:txBody>
                  <a:tcPr marL="86340" marR="86340"/>
                </a:tc>
                <a:tc>
                  <a:txBody>
                    <a:bodyPr/>
                    <a:lstStyle/>
                    <a:p>
                      <a:r>
                        <a:rPr lang="en-US" dirty="0" smtClean="0"/>
                        <a:t>9479</a:t>
                      </a:r>
                      <a:endParaRPr lang="en-US" dirty="0"/>
                    </a:p>
                  </a:txBody>
                  <a:tcPr marL="86340" marR="86340"/>
                </a:tc>
                <a:tc>
                  <a:txBody>
                    <a:bodyPr/>
                    <a:lstStyle/>
                    <a:p>
                      <a:r>
                        <a:rPr lang="en-US" dirty="0" smtClean="0"/>
                        <a:t>2002</a:t>
                      </a:r>
                      <a:endParaRPr lang="en-US" dirty="0"/>
                    </a:p>
                  </a:txBody>
                  <a:tcPr marL="86340" marR="86340"/>
                </a:tc>
              </a:tr>
              <a:tr h="370840">
                <a:tc>
                  <a:txBody>
                    <a:bodyPr/>
                    <a:lstStyle/>
                    <a:p>
                      <a:r>
                        <a:rPr lang="en-US" dirty="0" smtClean="0"/>
                        <a:t>% total</a:t>
                      </a:r>
                      <a:endParaRPr lang="en-US" dirty="0"/>
                    </a:p>
                  </a:txBody>
                  <a:tcPr marL="86340" marR="86340"/>
                </a:tc>
                <a:tc>
                  <a:txBody>
                    <a:bodyPr/>
                    <a:lstStyle/>
                    <a:p>
                      <a:r>
                        <a:rPr lang="en-US" dirty="0" smtClean="0"/>
                        <a:t>100%</a:t>
                      </a:r>
                      <a:endParaRPr lang="en-US" dirty="0"/>
                    </a:p>
                  </a:txBody>
                  <a:tcPr marL="86340" marR="86340"/>
                </a:tc>
                <a:tc>
                  <a:txBody>
                    <a:bodyPr/>
                    <a:lstStyle/>
                    <a:p>
                      <a:r>
                        <a:rPr lang="en-US" dirty="0" smtClean="0"/>
                        <a:t>83%</a:t>
                      </a:r>
                      <a:endParaRPr lang="en-US" dirty="0"/>
                    </a:p>
                  </a:txBody>
                  <a:tcPr marL="86340" marR="86340"/>
                </a:tc>
                <a:tc>
                  <a:txBody>
                    <a:bodyPr/>
                    <a:lstStyle/>
                    <a:p>
                      <a:r>
                        <a:rPr lang="en-US" dirty="0" smtClean="0"/>
                        <a:t>17%</a:t>
                      </a:r>
                      <a:endParaRPr lang="en-US" dirty="0"/>
                    </a:p>
                  </a:txBody>
                  <a:tcPr marL="86340" marR="86340"/>
                </a:tc>
              </a:tr>
              <a:tr h="370840">
                <a:tc>
                  <a:txBody>
                    <a:bodyPr/>
                    <a:lstStyle/>
                    <a:p>
                      <a:r>
                        <a:rPr lang="en-US" dirty="0" smtClean="0"/>
                        <a:t>Age</a:t>
                      </a:r>
                      <a:endParaRPr lang="en-US" dirty="0"/>
                    </a:p>
                  </a:txBody>
                  <a:tcPr marL="86340" marR="86340"/>
                </a:tc>
                <a:tc>
                  <a:txBody>
                    <a:bodyPr/>
                    <a:lstStyle/>
                    <a:p>
                      <a:r>
                        <a:rPr lang="en-US" dirty="0" smtClean="0"/>
                        <a:t>58</a:t>
                      </a:r>
                      <a:endParaRPr lang="en-US" dirty="0"/>
                    </a:p>
                  </a:txBody>
                  <a:tcPr marL="86340" marR="86340"/>
                </a:tc>
                <a:tc>
                  <a:txBody>
                    <a:bodyPr/>
                    <a:lstStyle/>
                    <a:p>
                      <a:r>
                        <a:rPr lang="en-US" dirty="0" smtClean="0"/>
                        <a:t>53</a:t>
                      </a:r>
                      <a:endParaRPr lang="en-US" dirty="0"/>
                    </a:p>
                  </a:txBody>
                  <a:tcPr marL="86340" marR="86340"/>
                </a:tc>
                <a:tc>
                  <a:txBody>
                    <a:bodyPr/>
                    <a:lstStyle/>
                    <a:p>
                      <a:r>
                        <a:rPr lang="en-US" dirty="0" smtClean="0"/>
                        <a:t>79</a:t>
                      </a:r>
                      <a:endParaRPr lang="en-US" dirty="0"/>
                    </a:p>
                  </a:txBody>
                  <a:tcPr marL="86340" marR="86340"/>
                </a:tc>
              </a:tr>
              <a:tr h="370840">
                <a:tc>
                  <a:txBody>
                    <a:bodyPr/>
                    <a:lstStyle/>
                    <a:p>
                      <a:r>
                        <a:rPr lang="en-US" dirty="0" smtClean="0"/>
                        <a:t>% female</a:t>
                      </a:r>
                      <a:endParaRPr lang="en-US" dirty="0"/>
                    </a:p>
                  </a:txBody>
                  <a:tcPr marL="86340" marR="86340"/>
                </a:tc>
                <a:tc>
                  <a:txBody>
                    <a:bodyPr/>
                    <a:lstStyle/>
                    <a:p>
                      <a:r>
                        <a:rPr lang="en-US" dirty="0" smtClean="0"/>
                        <a:t>99.4%</a:t>
                      </a:r>
                      <a:endParaRPr lang="en-US" dirty="0"/>
                    </a:p>
                  </a:txBody>
                  <a:tcPr marL="86340" marR="86340"/>
                </a:tc>
                <a:tc>
                  <a:txBody>
                    <a:bodyPr/>
                    <a:lstStyle/>
                    <a:p>
                      <a:r>
                        <a:rPr lang="en-US" dirty="0" smtClean="0"/>
                        <a:t>99.6%</a:t>
                      </a:r>
                      <a:endParaRPr lang="en-US" dirty="0"/>
                    </a:p>
                  </a:txBody>
                  <a:tcPr marL="86340" marR="86340"/>
                </a:tc>
                <a:tc>
                  <a:txBody>
                    <a:bodyPr/>
                    <a:lstStyle/>
                    <a:p>
                      <a:r>
                        <a:rPr lang="en-US" dirty="0" smtClean="0"/>
                        <a:t>98.5%</a:t>
                      </a:r>
                      <a:endParaRPr lang="en-US" dirty="0"/>
                    </a:p>
                  </a:txBody>
                  <a:tcPr marL="86340" marR="86340"/>
                </a:tc>
              </a:tr>
              <a:tr h="370840">
                <a:tc>
                  <a:txBody>
                    <a:bodyPr/>
                    <a:lstStyle/>
                    <a:p>
                      <a:r>
                        <a:rPr lang="en-US" dirty="0" smtClean="0"/>
                        <a:t>Ethnicity</a:t>
                      </a:r>
                      <a:endParaRPr lang="en-US" dirty="0"/>
                    </a:p>
                  </a:txBody>
                  <a:tcPr marL="86340" marR="86340"/>
                </a:tc>
                <a:tc>
                  <a:txBody>
                    <a:bodyPr/>
                    <a:lstStyle/>
                    <a:p>
                      <a:endParaRPr lang="en-US" dirty="0"/>
                    </a:p>
                  </a:txBody>
                  <a:tcPr marL="86340" marR="86340"/>
                </a:tc>
                <a:tc>
                  <a:txBody>
                    <a:bodyPr/>
                    <a:lstStyle/>
                    <a:p>
                      <a:endParaRPr lang="en-US" dirty="0"/>
                    </a:p>
                  </a:txBody>
                  <a:tcPr marL="86340" marR="86340"/>
                </a:tc>
                <a:tc>
                  <a:txBody>
                    <a:bodyPr/>
                    <a:lstStyle/>
                    <a:p>
                      <a:endParaRPr lang="en-US" dirty="0"/>
                    </a:p>
                  </a:txBody>
                  <a:tcPr marL="86340" marR="86340"/>
                </a:tc>
              </a:tr>
              <a:tr h="370840">
                <a:tc>
                  <a:txBody>
                    <a:bodyPr/>
                    <a:lstStyle/>
                    <a:p>
                      <a:pPr marL="285750" indent="-285750">
                        <a:buFontTx/>
                        <a:buChar char="-"/>
                      </a:pPr>
                      <a:r>
                        <a:rPr lang="en-US" dirty="0" smtClean="0"/>
                        <a:t>European</a:t>
                      </a:r>
                      <a:endParaRPr lang="en-US" dirty="0"/>
                    </a:p>
                  </a:txBody>
                  <a:tcPr marL="86340" marR="86340"/>
                </a:tc>
                <a:tc>
                  <a:txBody>
                    <a:bodyPr/>
                    <a:lstStyle/>
                    <a:p>
                      <a:r>
                        <a:rPr lang="en-US" dirty="0" smtClean="0"/>
                        <a:t>66%</a:t>
                      </a:r>
                      <a:endParaRPr lang="en-US" dirty="0"/>
                    </a:p>
                  </a:txBody>
                  <a:tcPr marL="86340" marR="86340"/>
                </a:tc>
                <a:tc>
                  <a:txBody>
                    <a:bodyPr/>
                    <a:lstStyle/>
                    <a:p>
                      <a:r>
                        <a:rPr lang="en-US" dirty="0" smtClean="0"/>
                        <a:t>64%</a:t>
                      </a:r>
                      <a:endParaRPr lang="en-US" dirty="0"/>
                    </a:p>
                  </a:txBody>
                  <a:tcPr marL="86340" marR="86340"/>
                </a:tc>
                <a:tc>
                  <a:txBody>
                    <a:bodyPr/>
                    <a:lstStyle/>
                    <a:p>
                      <a:r>
                        <a:rPr lang="en-US" dirty="0" smtClean="0"/>
                        <a:t>78%</a:t>
                      </a:r>
                      <a:endParaRPr lang="en-US" dirty="0"/>
                    </a:p>
                  </a:txBody>
                  <a:tcPr marL="86340" marR="86340"/>
                </a:tc>
              </a:tr>
              <a:tr h="370840">
                <a:tc>
                  <a:txBody>
                    <a:bodyPr/>
                    <a:lstStyle/>
                    <a:p>
                      <a:pPr marL="285750" indent="-285750">
                        <a:buFontTx/>
                        <a:buChar char="-"/>
                      </a:pPr>
                      <a:r>
                        <a:rPr lang="en-US" dirty="0" smtClean="0"/>
                        <a:t>Pacific</a:t>
                      </a:r>
                      <a:endParaRPr lang="en-US" dirty="0"/>
                    </a:p>
                  </a:txBody>
                  <a:tcPr marL="86340" marR="86340"/>
                </a:tc>
                <a:tc>
                  <a:txBody>
                    <a:bodyPr/>
                    <a:lstStyle/>
                    <a:p>
                      <a:r>
                        <a:rPr lang="en-US" dirty="0" smtClean="0"/>
                        <a:t>8%</a:t>
                      </a:r>
                      <a:endParaRPr lang="en-US" dirty="0"/>
                    </a:p>
                  </a:txBody>
                  <a:tcPr marL="86340" marR="86340"/>
                </a:tc>
                <a:tc>
                  <a:txBody>
                    <a:bodyPr/>
                    <a:lstStyle/>
                    <a:p>
                      <a:r>
                        <a:rPr lang="en-US" dirty="0" smtClean="0"/>
                        <a:t>8%</a:t>
                      </a:r>
                      <a:endParaRPr lang="en-US" dirty="0"/>
                    </a:p>
                  </a:txBody>
                  <a:tcPr marL="86340" marR="86340"/>
                </a:tc>
                <a:tc>
                  <a:txBody>
                    <a:bodyPr/>
                    <a:lstStyle/>
                    <a:p>
                      <a:r>
                        <a:rPr lang="en-US" dirty="0" smtClean="0"/>
                        <a:t>5%</a:t>
                      </a:r>
                      <a:endParaRPr lang="en-US" dirty="0"/>
                    </a:p>
                  </a:txBody>
                  <a:tcPr marL="86340" marR="86340"/>
                </a:tc>
              </a:tr>
              <a:tr h="370840">
                <a:tc>
                  <a:txBody>
                    <a:bodyPr/>
                    <a:lstStyle/>
                    <a:p>
                      <a:pPr marL="285750" indent="-285750">
                        <a:buFontTx/>
                        <a:buChar char="-"/>
                      </a:pPr>
                      <a:r>
                        <a:rPr lang="en-US" dirty="0" smtClean="0"/>
                        <a:t>Maori</a:t>
                      </a:r>
                      <a:endParaRPr lang="en-US" dirty="0"/>
                    </a:p>
                  </a:txBody>
                  <a:tcPr marL="86340" marR="86340"/>
                </a:tc>
                <a:tc>
                  <a:txBody>
                    <a:bodyPr/>
                    <a:lstStyle/>
                    <a:p>
                      <a:r>
                        <a:rPr lang="en-US" dirty="0" smtClean="0"/>
                        <a:t>7%</a:t>
                      </a:r>
                      <a:endParaRPr lang="en-US" dirty="0"/>
                    </a:p>
                  </a:txBody>
                  <a:tcPr marL="86340" marR="86340"/>
                </a:tc>
                <a:tc>
                  <a:txBody>
                    <a:bodyPr/>
                    <a:lstStyle/>
                    <a:p>
                      <a:r>
                        <a:rPr lang="en-US" dirty="0" smtClean="0"/>
                        <a:t>8%</a:t>
                      </a:r>
                      <a:endParaRPr lang="en-US" dirty="0"/>
                    </a:p>
                  </a:txBody>
                  <a:tcPr marL="86340" marR="86340"/>
                </a:tc>
                <a:tc>
                  <a:txBody>
                    <a:bodyPr/>
                    <a:lstStyle/>
                    <a:p>
                      <a:r>
                        <a:rPr lang="en-US" dirty="0" smtClean="0"/>
                        <a:t>3%</a:t>
                      </a:r>
                      <a:endParaRPr lang="en-US" dirty="0"/>
                    </a:p>
                  </a:txBody>
                  <a:tcPr marL="86340" marR="86340"/>
                </a:tc>
              </a:tr>
              <a:tr h="370840">
                <a:tc>
                  <a:txBody>
                    <a:bodyPr/>
                    <a:lstStyle/>
                    <a:p>
                      <a:pPr marL="285750" indent="-285750">
                        <a:buFontTx/>
                        <a:buChar char="-"/>
                      </a:pPr>
                      <a:r>
                        <a:rPr lang="en-US" dirty="0" smtClean="0"/>
                        <a:t>Asian</a:t>
                      </a:r>
                      <a:endParaRPr lang="en-US" dirty="0"/>
                    </a:p>
                  </a:txBody>
                  <a:tcPr marL="86340" marR="86340"/>
                </a:tc>
                <a:tc>
                  <a:txBody>
                    <a:bodyPr/>
                    <a:lstStyle/>
                    <a:p>
                      <a:r>
                        <a:rPr lang="en-US" dirty="0" smtClean="0"/>
                        <a:t>7%</a:t>
                      </a:r>
                      <a:endParaRPr lang="en-US" dirty="0"/>
                    </a:p>
                  </a:txBody>
                  <a:tcPr marL="86340" marR="86340"/>
                </a:tc>
                <a:tc>
                  <a:txBody>
                    <a:bodyPr/>
                    <a:lstStyle/>
                    <a:p>
                      <a:r>
                        <a:rPr lang="en-US" dirty="0" smtClean="0"/>
                        <a:t>8%</a:t>
                      </a:r>
                      <a:endParaRPr lang="en-US" dirty="0"/>
                    </a:p>
                  </a:txBody>
                  <a:tcPr marL="86340" marR="86340"/>
                </a:tc>
                <a:tc>
                  <a:txBody>
                    <a:bodyPr/>
                    <a:lstStyle/>
                    <a:p>
                      <a:r>
                        <a:rPr lang="en-US" dirty="0" smtClean="0"/>
                        <a:t>3%</a:t>
                      </a:r>
                      <a:endParaRPr lang="en-US" dirty="0"/>
                    </a:p>
                  </a:txBody>
                  <a:tcPr marL="86340" marR="86340"/>
                </a:tc>
              </a:tr>
            </a:tbl>
          </a:graphicData>
        </a:graphic>
      </p:graphicFrame>
    </p:spTree>
    <p:extLst>
      <p:ext uri="{BB962C8B-B14F-4D97-AF65-F5344CB8AC3E}">
        <p14:creationId xmlns:p14="http://schemas.microsoft.com/office/powerpoint/2010/main" val="3084574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Story.thmx</Template>
  <TotalTime>4324</TotalTime>
  <Words>1070</Words>
  <Application>Microsoft Office PowerPoint</Application>
  <PresentationFormat>On-screen Show (4:3)</PresentationFormat>
  <Paragraphs>302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Story</vt:lpstr>
      <vt:lpstr>Breast Cancer Screening  Beyond 70 Years Old</vt:lpstr>
      <vt:lpstr>Screening Beyond 70 Years Old</vt:lpstr>
      <vt:lpstr>Why Bother?</vt:lpstr>
      <vt:lpstr>Defining the Problem…</vt:lpstr>
      <vt:lpstr>Auckland Breast Cancer Registry</vt:lpstr>
      <vt:lpstr>PowerPoint Presentation</vt:lpstr>
      <vt:lpstr>Study Objective #1</vt:lpstr>
      <vt:lpstr>Registry Data Set</vt:lpstr>
      <vt:lpstr>Patient Demographics</vt:lpstr>
      <vt:lpstr>Breast Cancer Presentation</vt:lpstr>
      <vt:lpstr>Breast Cancer Histology</vt:lpstr>
      <vt:lpstr>T-Stage at Diagnosis</vt:lpstr>
      <vt:lpstr>Nodal and Metastasis Status at Diagnosis</vt:lpstr>
      <vt:lpstr>Nottingham Prognostic Index</vt:lpstr>
      <vt:lpstr>Follow up - Outcome to-date</vt:lpstr>
      <vt:lpstr>Predictors for Cancer Death:  Regression Analysis</vt:lpstr>
      <vt:lpstr>Predictors for Recurrence:  Regression Analysis</vt:lpstr>
      <vt:lpstr>Defining the Problem…</vt:lpstr>
      <vt:lpstr>Baby Boomer</vt:lpstr>
      <vt:lpstr>Finding a Solution…</vt:lpstr>
      <vt:lpstr>Study Design: Objective #2</vt:lpstr>
      <vt:lpstr>T-Stage at Diagnosis</vt:lpstr>
      <vt:lpstr>Node Involvement at Diagnosis</vt:lpstr>
      <vt:lpstr>Metastasis at Diagnosis</vt:lpstr>
      <vt:lpstr>Cancer Death</vt:lpstr>
      <vt:lpstr>Effects on Cancer Death</vt:lpstr>
      <vt:lpstr>Finding a Solution</vt:lpstr>
      <vt:lpstr>Caveats</vt:lpstr>
      <vt:lpstr>But is it Worthwhile?</vt:lpstr>
      <vt:lpstr>Moving Goal Post</vt:lpstr>
      <vt:lpstr>Is it Worthwhile?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Auckland Breast Cancer Registry</dc:title>
  <dc:creator>Henry Kwok</dc:creator>
  <cp:lastModifiedBy>Troydyn Raturaga (ADHB)</cp:lastModifiedBy>
  <cp:revision>218</cp:revision>
  <dcterms:created xsi:type="dcterms:W3CDTF">2014-07-05T04:13:00Z</dcterms:created>
  <dcterms:modified xsi:type="dcterms:W3CDTF">2015-05-12T20:39:28Z</dcterms:modified>
</cp:coreProperties>
</file>